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92" r:id="rId2"/>
    <p:sldId id="407" r:id="rId3"/>
    <p:sldId id="374" r:id="rId4"/>
    <p:sldId id="465" r:id="rId5"/>
    <p:sldId id="466" r:id="rId6"/>
    <p:sldId id="508" r:id="rId7"/>
    <p:sldId id="464" r:id="rId8"/>
    <p:sldId id="469" r:id="rId9"/>
    <p:sldId id="510" r:id="rId10"/>
    <p:sldId id="467" r:id="rId11"/>
    <p:sldId id="468" r:id="rId12"/>
    <p:sldId id="485" r:id="rId13"/>
    <p:sldId id="474" r:id="rId14"/>
    <p:sldId id="470" r:id="rId15"/>
    <p:sldId id="472" r:id="rId16"/>
    <p:sldId id="471" r:id="rId17"/>
    <p:sldId id="457" r:id="rId18"/>
    <p:sldId id="505" r:id="rId19"/>
    <p:sldId id="475" r:id="rId20"/>
    <p:sldId id="479" r:id="rId21"/>
    <p:sldId id="477" r:id="rId22"/>
    <p:sldId id="511" r:id="rId23"/>
    <p:sldId id="476" r:id="rId24"/>
    <p:sldId id="507" r:id="rId25"/>
    <p:sldId id="512" r:id="rId26"/>
    <p:sldId id="506" r:id="rId27"/>
    <p:sldId id="455" r:id="rId28"/>
    <p:sldId id="483" r:id="rId29"/>
    <p:sldId id="481" r:id="rId30"/>
    <p:sldId id="490" r:id="rId31"/>
    <p:sldId id="480" r:id="rId32"/>
    <p:sldId id="491" r:id="rId33"/>
    <p:sldId id="488" r:id="rId34"/>
    <p:sldId id="462" r:id="rId35"/>
    <p:sldId id="492" r:id="rId36"/>
    <p:sldId id="494" r:id="rId37"/>
    <p:sldId id="489" r:id="rId38"/>
    <p:sldId id="486" r:id="rId39"/>
    <p:sldId id="463" r:id="rId40"/>
    <p:sldId id="461" r:id="rId41"/>
    <p:sldId id="498" r:id="rId42"/>
    <p:sldId id="499" r:id="rId43"/>
    <p:sldId id="497" r:id="rId44"/>
    <p:sldId id="484" r:id="rId45"/>
    <p:sldId id="495" r:id="rId46"/>
    <p:sldId id="482" r:id="rId47"/>
    <p:sldId id="478" r:id="rId48"/>
    <p:sldId id="496" r:id="rId49"/>
    <p:sldId id="501" r:id="rId50"/>
    <p:sldId id="454" r:id="rId51"/>
    <p:sldId id="502" r:id="rId52"/>
    <p:sldId id="503" r:id="rId53"/>
    <p:sldId id="504" r:id="rId54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EDA9-0D16-41AA-B002-E0F461384A0E}" type="datetimeFigureOut">
              <a:rPr lang="ca-ES" smtClean="0"/>
              <a:t>05/10/2015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F9AC3-140D-412C-A02E-752A1BC5D7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926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F9AC3-140D-412C-A02E-752A1BC5D7D3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869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89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181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5259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326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929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198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110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506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892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93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20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 smtClean="0"/>
              <a:t>BUXAWEB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0503-B188-419A-B0A9-C823803BFE5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378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xaweb.com/historia/temes/contemp/primeraguerramundial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002060"/>
                </a:solidFill>
              </a:rPr>
              <a:t>LA PRIMERA GUERRA MUNDIAL</a:t>
            </a:r>
            <a:br>
              <a:rPr lang="es-ES" sz="4000" b="1" dirty="0" smtClean="0">
                <a:solidFill>
                  <a:srgbClr val="002060"/>
                </a:solidFill>
              </a:rPr>
            </a:br>
            <a:r>
              <a:rPr lang="es-ES" sz="4000" b="1" dirty="0" smtClean="0">
                <a:solidFill>
                  <a:srgbClr val="002060"/>
                </a:solidFill>
              </a:rPr>
              <a:t>(1914-1918)</a:t>
            </a:r>
            <a:endParaRPr lang="ca-ES" sz="4000" b="1" dirty="0">
              <a:solidFill>
                <a:srgbClr val="00206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</a:t>
            </a:fld>
            <a:endParaRPr lang="ca-ES"/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5940152" y="6415308"/>
            <a:ext cx="3034680" cy="36033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smtClean="0">
                <a:solidFill>
                  <a:schemeClr val="tx1"/>
                </a:solidFill>
              </a:rPr>
              <a:t>© 2014 - </a:t>
            </a:r>
            <a:r>
              <a:rPr lang="es-ES" dirty="0" err="1" smtClean="0">
                <a:solidFill>
                  <a:schemeClr val="tx1"/>
                </a:solidFill>
              </a:rPr>
              <a:t>Julià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Buxadera</a:t>
            </a:r>
            <a:r>
              <a:rPr lang="es-ES" dirty="0" smtClean="0">
                <a:solidFill>
                  <a:schemeClr val="tx1"/>
                </a:solidFill>
              </a:rPr>
              <a:t> i </a:t>
            </a:r>
            <a:r>
              <a:rPr lang="es-ES" dirty="0" err="1" smtClean="0">
                <a:solidFill>
                  <a:schemeClr val="tx1"/>
                </a:solidFill>
              </a:rPr>
              <a:t>Vilà</a:t>
            </a: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821542" cy="4680520"/>
          </a:xfrm>
          <a:ln>
            <a:solidFill>
              <a:srgbClr val="002060"/>
            </a:solidFill>
          </a:ln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412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crisi</a:t>
            </a:r>
            <a:r>
              <a:rPr lang="es-ES" dirty="0" smtClean="0"/>
              <a:t> </a:t>
            </a:r>
            <a:r>
              <a:rPr lang="es-ES" dirty="0" err="1" smtClean="0"/>
              <a:t>d’Agadir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805781"/>
            <a:ext cx="6229350" cy="41148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10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5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Balcans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320480" cy="5232415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11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0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L’equilibri</a:t>
            </a:r>
            <a:r>
              <a:rPr lang="es-ES" dirty="0" smtClean="0"/>
              <a:t> </a:t>
            </a:r>
            <a:r>
              <a:rPr lang="es-ES" dirty="0" err="1" smtClean="0"/>
              <a:t>europeu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760641" cy="362707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12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00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Les </a:t>
            </a:r>
            <a:r>
              <a:rPr lang="es-ES" dirty="0" err="1" smtClean="0"/>
              <a:t>aliances</a:t>
            </a:r>
            <a:r>
              <a:rPr lang="es-ES" dirty="0" smtClean="0"/>
              <a:t> </a:t>
            </a:r>
            <a:r>
              <a:rPr lang="es-ES" dirty="0" err="1" smtClean="0"/>
              <a:t>internacionals</a:t>
            </a:r>
            <a:endParaRPr lang="ca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657600" cy="27432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13</a:t>
            </a:fld>
            <a:endParaRPr lang="ca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760131" cy="266146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62671"/>
            <a:ext cx="3240360" cy="2106233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11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L’atemptat</a:t>
            </a:r>
            <a:r>
              <a:rPr lang="es-ES" dirty="0" smtClean="0"/>
              <a:t> de Sarajevo</a:t>
            </a:r>
            <a:br>
              <a:rPr lang="es-ES" dirty="0" smtClean="0"/>
            </a:br>
            <a:r>
              <a:rPr lang="es-ES" dirty="0" smtClean="0"/>
              <a:t>(28 de </a:t>
            </a:r>
            <a:r>
              <a:rPr lang="es-ES" dirty="0" err="1" smtClean="0"/>
              <a:t>juny</a:t>
            </a:r>
            <a:r>
              <a:rPr lang="es-ES" dirty="0" smtClean="0"/>
              <a:t> de 1914)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3980"/>
            <a:ext cx="2857500" cy="31242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14</a:t>
            </a:fld>
            <a:endParaRPr lang="ca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05900"/>
            <a:ext cx="4573633" cy="3240360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32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305501" cy="5433467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15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25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6509852" cy="5505475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16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334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Segon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apartat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EL DESENVOLUPAMENT</a:t>
            </a: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DE LA GUERRA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17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80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ELS BÀNDOLS DE LA GUERRA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18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44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IGM a Europa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19" y="1600200"/>
            <a:ext cx="6505162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19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03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err="1" smtClean="0"/>
              <a:t>Eix</a:t>
            </a:r>
            <a:r>
              <a:rPr lang="es-ES" dirty="0" smtClean="0"/>
              <a:t> </a:t>
            </a:r>
            <a:r>
              <a:rPr lang="es-ES" dirty="0" err="1" smtClean="0"/>
              <a:t>cronològic</a:t>
            </a:r>
            <a:r>
              <a:rPr lang="es-ES" dirty="0" smtClean="0"/>
              <a:t> 1914-1939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LA PRIMERA GUERRA MUNDIAL</a:t>
            </a: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</a:t>
            </a:fld>
            <a:endParaRPr lang="ca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424936" cy="1296144"/>
          </a:xfr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55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Europa el 1914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72" y="1600200"/>
            <a:ext cx="6282855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20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35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bàndols</a:t>
            </a:r>
            <a:r>
              <a:rPr lang="es-ES" dirty="0" smtClean="0"/>
              <a:t> de la guerra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6120680" cy="4835337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21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02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bàndols</a:t>
            </a:r>
            <a:r>
              <a:rPr lang="es-ES" dirty="0" smtClean="0"/>
              <a:t> de la guerra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71" y="1432910"/>
            <a:ext cx="6597889" cy="4948417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22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203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bàndols</a:t>
            </a:r>
            <a:r>
              <a:rPr lang="es-ES" dirty="0" smtClean="0"/>
              <a:t> de la guerra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   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Aliats</a:t>
            </a:r>
            <a:endParaRPr lang="ca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      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Imperis</a:t>
            </a:r>
            <a:r>
              <a:rPr lang="es-ES" dirty="0" smtClean="0"/>
              <a:t> </a:t>
            </a:r>
            <a:r>
              <a:rPr lang="es-ES" dirty="0" err="1" smtClean="0"/>
              <a:t>Centrals</a:t>
            </a:r>
            <a:endParaRPr lang="ca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23</a:t>
            </a:fld>
            <a:endParaRPr lang="ca-ES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46173"/>
            <a:ext cx="1512168" cy="865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2" y="2513724"/>
            <a:ext cx="1425898" cy="9152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7603"/>
            <a:ext cx="1512168" cy="934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1" y="3647603"/>
            <a:ext cx="1425899" cy="934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482579"/>
            <a:ext cx="1406650" cy="934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13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36" y="2482579"/>
            <a:ext cx="1556692" cy="922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647603"/>
            <a:ext cx="1406650" cy="934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36" y="3647602"/>
            <a:ext cx="1556692" cy="934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62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bàndols</a:t>
            </a:r>
            <a:r>
              <a:rPr lang="es-ES" dirty="0" smtClean="0"/>
              <a:t> de la guerra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57" y="1288088"/>
            <a:ext cx="4778539" cy="5021232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24</a:t>
            </a:fld>
            <a:endParaRPr lang="ca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1" y="1372928"/>
            <a:ext cx="3891219" cy="4589643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91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IGM al </a:t>
            </a:r>
            <a:r>
              <a:rPr lang="es-ES" dirty="0" err="1" smtClean="0"/>
              <a:t>món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4" y="1600200"/>
            <a:ext cx="7628771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25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73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L’EVOLUCIÓ DE LA GUERRA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26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80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Eix</a:t>
            </a:r>
            <a:r>
              <a:rPr lang="es-ES" dirty="0" smtClean="0"/>
              <a:t> </a:t>
            </a:r>
            <a:r>
              <a:rPr lang="es-ES" dirty="0" err="1" smtClean="0"/>
              <a:t>cronològic</a:t>
            </a:r>
            <a:r>
              <a:rPr lang="es-ES" dirty="0" smtClean="0"/>
              <a:t> I Guerra Mundial</a:t>
            </a:r>
            <a:br>
              <a:rPr lang="es-ES" dirty="0" smtClean="0"/>
            </a:br>
            <a:r>
              <a:rPr lang="es-ES" dirty="0" smtClean="0"/>
              <a:t>1914-1918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27</a:t>
            </a:fld>
            <a:endParaRPr lang="ca-ES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848872" cy="1637050"/>
          </a:xfr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26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Primera Guerra Mundial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86719"/>
            <a:ext cx="6096000" cy="4352925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28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28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La Gran Guerra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4" y="404664"/>
            <a:ext cx="2857500" cy="2219325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29</a:t>
            </a:fld>
            <a:endParaRPr lang="ca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3055"/>
            <a:ext cx="2857500" cy="221932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3024336" cy="1988978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24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Primera Guerra Mundial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47500" lnSpcReduction="20000"/>
          </a:bodyPr>
          <a:lstStyle/>
          <a:p>
            <a:r>
              <a:rPr lang="ca-ES" b="1" dirty="0"/>
              <a:t>Entre 1914 i 1918, el món va viure la guerra més cruel i dramàtica de totes les guerres conegudes fins aleshores. La competència capitalista, les rivalitats imperialistes, els conflictes nacionalistes i territorials, les aliances polítiques i militars... tot plegat va crear un ambient de gran tensió que va originar la Gran Guerra, tal com la van batejar els seus contemporanis.</a:t>
            </a:r>
            <a:endParaRPr lang="ca-ES" dirty="0"/>
          </a:p>
          <a:p>
            <a:r>
              <a:rPr lang="ca-ES" b="1" dirty="0"/>
              <a:t>Al llarg del període comprès entre 1870 i 1914, les relacions internacionals es van anar fent cada cop més complicades i tenses. Les rivalitats entre les potències a causa dels diversos interessos econòmics i colonials i el desig de protagonisme en el concert internacional van donar lloc a una cursa d'armaments i a la configuració de blocs antagònics.</a:t>
            </a:r>
            <a:endParaRPr lang="ca-ES" dirty="0"/>
          </a:p>
          <a:p>
            <a:r>
              <a:rPr lang="ca-ES" b="1" dirty="0"/>
              <a:t>La guerra va enfrontar els Imperis Centrals (Alemanya i Àustria-Hongria) als Aliats (França, Gran Bretanya i Rússia), bàndols als quals posteriorment s'afegiren altres països: amb els imperis centrals, Turquia  i Bulgària; a favor dels aliats, el Japó, Itàlia, Romania, Portugal, EUA i Grècia.</a:t>
            </a:r>
            <a:endParaRPr lang="ca-ES" dirty="0"/>
          </a:p>
          <a:p>
            <a:r>
              <a:rPr lang="ca-ES" b="1" dirty="0"/>
              <a:t>La guerra passa per quatre fases: en una primera (1914), guerra de moviments (predomini de tàctiques i estratègies ofensives); després (1915-1916), guerra de posicions i de desgast (predomini de tàctiques defensives, guerra de trinxeres); el 1917 és un any clau i representa el punt d'inflexió del conflicte (revolució russa i entrada dels EUA en la guerra, que resultarà decisiva per als interessos dels aliats); finalment, en la darrera fase (1918), grans ofensives finals que portaran la victòria als aliats.</a:t>
            </a:r>
            <a:endParaRPr lang="ca-ES" dirty="0"/>
          </a:p>
          <a:p>
            <a:r>
              <a:rPr lang="ca-ES" b="1" dirty="0"/>
              <a:t>Les conseqüències de la guerra foren molt importants, tant per a Europa com per a la resta del món. El més trist de tot és que la guerra va crear uns ressentiments tan profunds que, vint anys després, van provocar una nova guerra, molt més destructiva.</a:t>
            </a:r>
            <a:endParaRPr lang="ca-ES" dirty="0"/>
          </a:p>
          <a:p>
            <a:pPr marL="0" indent="0" algn="r">
              <a:buNone/>
            </a:pPr>
            <a:r>
              <a:rPr lang="es-ES" b="1" dirty="0" err="1" smtClean="0">
                <a:hlinkClick r:id="rId2"/>
              </a:rPr>
              <a:t>Introducció</a:t>
            </a:r>
            <a:r>
              <a:rPr lang="es-ES" b="1" dirty="0" smtClean="0">
                <a:hlinkClick r:id="rId2"/>
              </a:rPr>
              <a:t> de </a:t>
            </a:r>
            <a:r>
              <a:rPr lang="es-ES" b="1" dirty="0" err="1" smtClean="0">
                <a:hlinkClick r:id="rId2"/>
              </a:rPr>
              <a:t>Buxaweb</a:t>
            </a:r>
            <a:endParaRPr lang="ca-ES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140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guerra de </a:t>
            </a:r>
            <a:r>
              <a:rPr lang="es-ES" dirty="0" err="1" smtClean="0"/>
              <a:t>moviments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613677" cy="396044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30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4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La guerra de </a:t>
            </a:r>
            <a:r>
              <a:rPr lang="es-ES" dirty="0" err="1" smtClean="0"/>
              <a:t>trinxeres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715000" cy="215265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31</a:t>
            </a:fld>
            <a:endParaRPr lang="ca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12704"/>
            <a:ext cx="4248472" cy="270840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12704"/>
            <a:ext cx="3600400" cy="2749163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24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guerra de </a:t>
            </a:r>
            <a:r>
              <a:rPr lang="es-ES" dirty="0" err="1" smtClean="0"/>
              <a:t>trinxeres</a:t>
            </a:r>
            <a:endParaRPr lang="ca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4073"/>
            <a:ext cx="4135186" cy="3093119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32</a:t>
            </a:fld>
            <a:endParaRPr lang="ca-ES"/>
          </a:p>
        </p:txBody>
      </p:sp>
      <p:pic>
        <p:nvPicPr>
          <p:cNvPr id="9" name="5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6859"/>
            <a:ext cx="3851174" cy="3096344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88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batalla de </a:t>
            </a:r>
            <a:r>
              <a:rPr lang="es-ES" dirty="0" err="1" smtClean="0"/>
              <a:t>Verdun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dirty="0" err="1" smtClean="0"/>
              <a:t>febrer</a:t>
            </a:r>
            <a:r>
              <a:rPr lang="es-ES" dirty="0" smtClean="0"/>
              <a:t>-desembre 1916)</a:t>
            </a:r>
            <a:endParaRPr lang="ca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048672" cy="452138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33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74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Tercer </a:t>
            </a:r>
            <a:r>
              <a:rPr lang="es-ES" dirty="0" err="1" smtClean="0">
                <a:solidFill>
                  <a:schemeClr val="bg1"/>
                </a:solidFill>
              </a:rPr>
              <a:t>apartat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LES CARACTERÍSTIQUES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DE LA GUERRA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34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88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soldats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35</a:t>
            </a:fld>
            <a:endParaRPr lang="ca-ES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4" y="1600200"/>
            <a:ext cx="7708452" cy="4525963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25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err="1" smtClean="0"/>
              <a:t>L’armament</a:t>
            </a:r>
            <a:r>
              <a:rPr lang="es-ES" dirty="0" smtClean="0"/>
              <a:t> de la guerra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96751"/>
            <a:ext cx="3916305" cy="260612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36</a:t>
            </a:fld>
            <a:endParaRPr lang="ca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4514294" cy="247157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226308"/>
            <a:ext cx="5184575" cy="335089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02" y="3226308"/>
            <a:ext cx="3703176" cy="3350892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643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reclutament</a:t>
            </a:r>
            <a:r>
              <a:rPr lang="es-ES" dirty="0" smtClean="0"/>
              <a:t> </a:t>
            </a:r>
            <a:r>
              <a:rPr lang="es-ES" dirty="0" err="1" smtClean="0"/>
              <a:t>forçós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98" y="1628800"/>
            <a:ext cx="6425582" cy="4392488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37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20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897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 El </a:t>
            </a:r>
            <a:r>
              <a:rPr lang="es-ES" dirty="0" err="1" smtClean="0"/>
              <a:t>treball</a:t>
            </a:r>
            <a:r>
              <a:rPr lang="es-ES" dirty="0" smtClean="0"/>
              <a:t> de les dones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38</a:t>
            </a:fld>
            <a:endParaRPr lang="ca-ES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30" y="260648"/>
            <a:ext cx="3156434" cy="4513795"/>
          </a:xfr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6535"/>
            <a:ext cx="4908461" cy="3170537"/>
          </a:xfrm>
          <a:prstGeom prst="rect">
            <a:avLst/>
          </a:prstGeom>
        </p:spPr>
      </p:pic>
      <p:pic>
        <p:nvPicPr>
          <p:cNvPr id="10" name="5 Marcador de contenid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1" y="3970103"/>
            <a:ext cx="3201272" cy="277126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03" y="3979296"/>
            <a:ext cx="4847761" cy="2762072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847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Quart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apartat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LES CONSEQÜÈNCIES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DE LA GUERRA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39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16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Primer </a:t>
            </a:r>
            <a:r>
              <a:rPr lang="es-ES" dirty="0" err="1" smtClean="0">
                <a:solidFill>
                  <a:schemeClr val="bg1"/>
                </a:solidFill>
              </a:rPr>
              <a:t>apartat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EL CONTEXT I LES CAUSES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DE LA GUERRA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959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LES VÍCTIMES DE LA GUERRA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40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35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</a:t>
            </a:r>
            <a:r>
              <a:rPr lang="es-ES" dirty="0" err="1" smtClean="0"/>
              <a:t>víctimes</a:t>
            </a:r>
            <a:r>
              <a:rPr lang="es-ES" dirty="0" smtClean="0"/>
              <a:t> de la IGM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672431"/>
            <a:ext cx="5695950" cy="43815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41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22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</a:t>
            </a:r>
            <a:r>
              <a:rPr lang="es-ES" dirty="0" err="1" smtClean="0"/>
              <a:t>cementiri</a:t>
            </a:r>
            <a:r>
              <a:rPr lang="es-ES" dirty="0" smtClean="0"/>
              <a:t> de </a:t>
            </a:r>
            <a:r>
              <a:rPr lang="es-ES" dirty="0" err="1" smtClean="0"/>
              <a:t>Verdun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15" y="1628800"/>
            <a:ext cx="6581287" cy="4392488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42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19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ELS CANVIS TERRITORIALS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43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42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Abans</a:t>
            </a:r>
            <a:r>
              <a:rPr lang="es-ES" dirty="0" smtClean="0"/>
              <a:t> i </a:t>
            </a:r>
            <a:r>
              <a:rPr lang="es-ES" dirty="0" err="1" smtClean="0"/>
              <a:t>després</a:t>
            </a:r>
            <a:r>
              <a:rPr lang="es-ES" dirty="0" smtClean="0"/>
              <a:t> de la guerra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998276" cy="4341118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44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442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noves </a:t>
            </a:r>
            <a:r>
              <a:rPr lang="es-ES" dirty="0" err="1" smtClean="0"/>
              <a:t>fronteres</a:t>
            </a:r>
            <a:r>
              <a:rPr lang="es-ES" dirty="0" smtClean="0"/>
              <a:t> a Europa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6065"/>
            <a:ext cx="4111408" cy="5148455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45</a:t>
            </a:fld>
            <a:endParaRPr lang="ca-ES"/>
          </a:p>
        </p:txBody>
      </p:sp>
      <p:pic>
        <p:nvPicPr>
          <p:cNvPr id="7" name="5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85" y="1794556"/>
            <a:ext cx="4535830" cy="4054955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97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Alemanya</a:t>
            </a:r>
            <a:r>
              <a:rPr lang="es-ES" dirty="0" smtClean="0"/>
              <a:t> 1920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61" y="1600200"/>
            <a:ext cx="6813277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46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7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Europa el 1923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126395" cy="415481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47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64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004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L’ORGANITZACIÓ DE LA PAU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48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38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tractats</a:t>
            </a:r>
            <a:r>
              <a:rPr lang="es-ES" dirty="0" smtClean="0"/>
              <a:t> de </a:t>
            </a:r>
            <a:r>
              <a:rPr lang="es-ES" dirty="0" err="1" smtClean="0"/>
              <a:t>pau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5379654" cy="3753247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49</a:t>
            </a:fld>
            <a:endParaRPr lang="ca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564904"/>
            <a:ext cx="1577330" cy="157733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835696" y="56612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Els</a:t>
            </a:r>
            <a:r>
              <a:rPr lang="es-ES" b="1" dirty="0" smtClean="0"/>
              <a:t> </a:t>
            </a:r>
            <a:r>
              <a:rPr lang="es-ES" b="1" dirty="0" err="1" smtClean="0"/>
              <a:t>líders</a:t>
            </a:r>
            <a:r>
              <a:rPr lang="es-ES" b="1" dirty="0" smtClean="0"/>
              <a:t> </a:t>
            </a:r>
            <a:r>
              <a:rPr lang="es-ES" b="1" dirty="0" err="1" smtClean="0"/>
              <a:t>aliats</a:t>
            </a:r>
            <a:endParaRPr lang="ca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876256" y="4437112"/>
            <a:ext cx="157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La </a:t>
            </a:r>
            <a:r>
              <a:rPr lang="es-ES" b="1" dirty="0" err="1" smtClean="0"/>
              <a:t>Societat</a:t>
            </a:r>
            <a:r>
              <a:rPr lang="es-ES" b="1" dirty="0" smtClean="0"/>
              <a:t> de </a:t>
            </a:r>
            <a:r>
              <a:rPr lang="es-ES" b="1" dirty="0" err="1" smtClean="0"/>
              <a:t>Nacions</a:t>
            </a:r>
            <a:endParaRPr lang="es-ES" b="1" dirty="0" smtClean="0"/>
          </a:p>
          <a:p>
            <a:pPr algn="ctr"/>
            <a:r>
              <a:rPr lang="es-ES" b="1" dirty="0" smtClean="0"/>
              <a:t>(SDN)</a:t>
            </a:r>
            <a:endParaRPr lang="ca-ES" b="1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83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Belle Époque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6604"/>
            <a:ext cx="6048672" cy="4804374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5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31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err="1" smtClean="0"/>
              <a:t>Què</a:t>
            </a:r>
            <a:r>
              <a:rPr lang="es-ES" dirty="0" smtClean="0"/>
              <a:t> cal saber del </a:t>
            </a:r>
            <a:r>
              <a:rPr lang="es-ES" dirty="0" err="1" smtClean="0"/>
              <a:t>context</a:t>
            </a:r>
            <a:r>
              <a:rPr lang="es-ES" dirty="0" smtClean="0"/>
              <a:t> de la IGM?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Elabora un esquema que </a:t>
            </a:r>
            <a:r>
              <a:rPr lang="es-ES" dirty="0" err="1" smtClean="0"/>
              <a:t>reflecteixi</a:t>
            </a:r>
            <a:r>
              <a:rPr lang="es-ES" dirty="0" smtClean="0"/>
              <a:t> la </a:t>
            </a:r>
            <a:r>
              <a:rPr lang="es-ES" dirty="0" err="1" smtClean="0"/>
              <a:t>situació</a:t>
            </a:r>
            <a:r>
              <a:rPr lang="es-ES" dirty="0" smtClean="0"/>
              <a:t> de les </a:t>
            </a:r>
            <a:r>
              <a:rPr lang="es-ES" dirty="0" err="1" smtClean="0"/>
              <a:t>principals</a:t>
            </a:r>
            <a:r>
              <a:rPr lang="es-ES" dirty="0" smtClean="0"/>
              <a:t> </a:t>
            </a:r>
            <a:r>
              <a:rPr lang="es-ES" dirty="0" err="1" smtClean="0"/>
              <a:t>potències</a:t>
            </a:r>
            <a:r>
              <a:rPr lang="es-ES" dirty="0" smtClean="0"/>
              <a:t> </a:t>
            </a:r>
            <a:r>
              <a:rPr lang="es-ES" dirty="0" err="1" smtClean="0"/>
              <a:t>europees</a:t>
            </a:r>
            <a:r>
              <a:rPr lang="es-ES" dirty="0" smtClean="0"/>
              <a:t> en les </a:t>
            </a:r>
            <a:r>
              <a:rPr lang="es-ES" dirty="0" err="1" smtClean="0"/>
              <a:t>vigílies</a:t>
            </a:r>
            <a:r>
              <a:rPr lang="es-ES" dirty="0" smtClean="0"/>
              <a:t> de la IGM.</a:t>
            </a:r>
          </a:p>
          <a:p>
            <a:r>
              <a:rPr lang="es-ES" dirty="0" smtClean="0"/>
              <a:t>Explica </a:t>
            </a:r>
            <a:r>
              <a:rPr lang="es-ES" dirty="0" err="1" smtClean="0"/>
              <a:t>alguns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conflictes</a:t>
            </a:r>
            <a:r>
              <a:rPr lang="es-ES" dirty="0" smtClean="0"/>
              <a:t> </a:t>
            </a:r>
            <a:r>
              <a:rPr lang="es-ES" dirty="0" err="1" smtClean="0"/>
              <a:t>territorials</a:t>
            </a:r>
            <a:r>
              <a:rPr lang="es-ES" dirty="0" smtClean="0"/>
              <a:t> que hi </a:t>
            </a:r>
            <a:r>
              <a:rPr lang="es-ES" dirty="0" err="1" smtClean="0"/>
              <a:t>havia</a:t>
            </a:r>
            <a:r>
              <a:rPr lang="es-ES" dirty="0" smtClean="0"/>
              <a:t> </a:t>
            </a:r>
            <a:r>
              <a:rPr lang="es-ES" dirty="0" err="1" smtClean="0"/>
              <a:t>hagut</a:t>
            </a:r>
            <a:r>
              <a:rPr lang="es-ES" dirty="0" smtClean="0"/>
              <a:t> </a:t>
            </a:r>
            <a:r>
              <a:rPr lang="es-ES" dirty="0" err="1" smtClean="0"/>
              <a:t>abans</a:t>
            </a:r>
            <a:r>
              <a:rPr lang="es-ES" dirty="0" smtClean="0"/>
              <a:t> de </a:t>
            </a:r>
            <a:r>
              <a:rPr lang="es-ES" dirty="0" err="1" smtClean="0"/>
              <a:t>l’esclat</a:t>
            </a:r>
            <a:r>
              <a:rPr lang="es-ES" dirty="0" smtClean="0"/>
              <a:t> de la IGM. Indica </a:t>
            </a:r>
            <a:r>
              <a:rPr lang="es-ES" dirty="0" err="1" smtClean="0"/>
              <a:t>quins</a:t>
            </a:r>
            <a:r>
              <a:rPr lang="es-ES" dirty="0" smtClean="0"/>
              <a:t> </a:t>
            </a:r>
            <a:r>
              <a:rPr lang="es-ES" dirty="0" err="1" smtClean="0"/>
              <a:t>interessos</a:t>
            </a:r>
            <a:r>
              <a:rPr lang="es-ES" dirty="0" smtClean="0"/>
              <a:t> </a:t>
            </a:r>
            <a:r>
              <a:rPr lang="es-ES" dirty="0" err="1" smtClean="0"/>
              <a:t>s’hi</a:t>
            </a:r>
            <a:r>
              <a:rPr lang="es-ES" dirty="0" smtClean="0"/>
              <a:t> </a:t>
            </a:r>
            <a:r>
              <a:rPr lang="es-ES" dirty="0" err="1" smtClean="0"/>
              <a:t>contraposaven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tenien</a:t>
            </a:r>
            <a:r>
              <a:rPr lang="es-ES" dirty="0" smtClean="0"/>
              <a:t> en </a:t>
            </a:r>
            <a:r>
              <a:rPr lang="es-ES" dirty="0" err="1" smtClean="0"/>
              <a:t>comú</a:t>
            </a:r>
            <a:r>
              <a:rPr lang="es-ES" dirty="0" smtClean="0"/>
              <a:t> les </a:t>
            </a:r>
            <a:r>
              <a:rPr lang="es-ES" dirty="0" err="1" smtClean="0"/>
              <a:t>diferents</a:t>
            </a:r>
            <a:r>
              <a:rPr lang="es-ES" dirty="0" smtClean="0"/>
              <a:t> </a:t>
            </a:r>
            <a:r>
              <a:rPr lang="es-ES" dirty="0" err="1" smtClean="0"/>
              <a:t>potències</a:t>
            </a:r>
            <a:r>
              <a:rPr lang="es-ES" dirty="0" smtClean="0"/>
              <a:t> que </a:t>
            </a:r>
            <a:r>
              <a:rPr lang="es-ES" dirty="0" err="1" smtClean="0"/>
              <a:t>formaven</a:t>
            </a:r>
            <a:r>
              <a:rPr lang="es-ES" dirty="0" smtClean="0"/>
              <a:t> </a:t>
            </a:r>
            <a:r>
              <a:rPr lang="es-ES" dirty="0" err="1" smtClean="0"/>
              <a:t>cadascun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dos blocs </a:t>
            </a:r>
            <a:r>
              <a:rPr lang="es-ES" dirty="0" err="1" smtClean="0"/>
              <a:t>enfrontats</a:t>
            </a:r>
            <a:r>
              <a:rPr lang="es-ES" dirty="0" smtClean="0"/>
              <a:t> a la IGM?</a:t>
            </a:r>
          </a:p>
          <a:p>
            <a:r>
              <a:rPr lang="es-ES" dirty="0" smtClean="0"/>
              <a:t>Per </a:t>
            </a:r>
            <a:r>
              <a:rPr lang="es-ES" dirty="0" err="1" smtClean="0"/>
              <a:t>què</a:t>
            </a:r>
            <a:r>
              <a:rPr lang="es-ES" dirty="0" smtClean="0"/>
              <a:t> es </a:t>
            </a:r>
            <a:r>
              <a:rPr lang="es-ES" dirty="0" err="1" smtClean="0"/>
              <a:t>pot</a:t>
            </a:r>
            <a:r>
              <a:rPr lang="es-ES" dirty="0" smtClean="0"/>
              <a:t> afirmar que el 1914 Europa era el centre </a:t>
            </a:r>
            <a:r>
              <a:rPr lang="es-ES" dirty="0" err="1" smtClean="0"/>
              <a:t>econòmic</a:t>
            </a:r>
            <a:r>
              <a:rPr lang="es-ES" dirty="0" smtClean="0"/>
              <a:t>, </a:t>
            </a:r>
            <a:r>
              <a:rPr lang="es-ES" dirty="0" err="1" smtClean="0"/>
              <a:t>polític</a:t>
            </a:r>
            <a:r>
              <a:rPr lang="es-ES" dirty="0" smtClean="0"/>
              <a:t> i cultural del </a:t>
            </a:r>
            <a:r>
              <a:rPr lang="es-ES" dirty="0" err="1" smtClean="0"/>
              <a:t>món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vol</a:t>
            </a:r>
            <a:r>
              <a:rPr lang="es-ES" dirty="0" smtClean="0"/>
              <a:t> </a:t>
            </a:r>
            <a:r>
              <a:rPr lang="es-ES" dirty="0" err="1" smtClean="0"/>
              <a:t>dir</a:t>
            </a:r>
            <a:r>
              <a:rPr lang="es-ES" dirty="0" smtClean="0"/>
              <a:t> que Europa no era un </a:t>
            </a:r>
            <a:r>
              <a:rPr lang="es-ES" dirty="0" err="1" smtClean="0"/>
              <a:t>conjunt</a:t>
            </a:r>
            <a:r>
              <a:rPr lang="es-ES" dirty="0" smtClean="0"/>
              <a:t> </a:t>
            </a:r>
            <a:r>
              <a:rPr lang="es-ES" dirty="0" err="1" smtClean="0"/>
              <a:t>homogeni</a:t>
            </a:r>
            <a:r>
              <a:rPr lang="es-ES" dirty="0" smtClean="0"/>
              <a:t>, ni des del </a:t>
            </a:r>
            <a:r>
              <a:rPr lang="es-ES" dirty="0" err="1" smtClean="0"/>
              <a:t>punt</a:t>
            </a:r>
            <a:r>
              <a:rPr lang="es-ES" dirty="0" smtClean="0"/>
              <a:t> de vista </a:t>
            </a:r>
            <a:r>
              <a:rPr lang="es-ES" dirty="0" err="1" smtClean="0"/>
              <a:t>econòmic</a:t>
            </a:r>
            <a:r>
              <a:rPr lang="es-ES" dirty="0" smtClean="0"/>
              <a:t> ni del </a:t>
            </a:r>
            <a:r>
              <a:rPr lang="es-ES" dirty="0" err="1" smtClean="0"/>
              <a:t>polític</a:t>
            </a:r>
            <a:r>
              <a:rPr lang="es-ES" dirty="0"/>
              <a:t>?</a:t>
            </a:r>
            <a:endParaRPr lang="es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50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21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err="1" smtClean="0"/>
              <a:t>Què</a:t>
            </a:r>
            <a:r>
              <a:rPr lang="es-ES" dirty="0" smtClean="0"/>
              <a:t> cal saber de les causes de la IGM?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Enumera i explica les causes de la primera guerra mundial.</a:t>
            </a:r>
          </a:p>
          <a:p>
            <a:r>
              <a:rPr lang="es-ES" dirty="0" smtClean="0"/>
              <a:t>Totes les causes </a:t>
            </a:r>
            <a:r>
              <a:rPr lang="es-ES" dirty="0" err="1" smtClean="0"/>
              <a:t>tenen</a:t>
            </a:r>
            <a:r>
              <a:rPr lang="es-ES" dirty="0" smtClean="0"/>
              <a:t> un pes </a:t>
            </a:r>
            <a:r>
              <a:rPr lang="es-ES" dirty="0" err="1" smtClean="0"/>
              <a:t>específic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en </a:t>
            </a:r>
            <a:r>
              <a:rPr lang="es-ES" dirty="0" err="1" smtClean="0"/>
              <a:t>l’esclat</a:t>
            </a:r>
            <a:r>
              <a:rPr lang="es-ES" dirty="0" smtClean="0"/>
              <a:t> </a:t>
            </a:r>
            <a:r>
              <a:rPr lang="es-ES" dirty="0" err="1" smtClean="0"/>
              <a:t>d’una</a:t>
            </a:r>
            <a:r>
              <a:rPr lang="es-ES" dirty="0" smtClean="0"/>
              <a:t> guerra. </a:t>
            </a:r>
            <a:r>
              <a:rPr lang="es-ES" dirty="0" err="1" smtClean="0"/>
              <a:t>Tanmateix</a:t>
            </a:r>
            <a:r>
              <a:rPr lang="es-ES" dirty="0" smtClean="0"/>
              <a:t>, de totes les causes que expliquen </a:t>
            </a:r>
            <a:r>
              <a:rPr lang="es-ES" dirty="0" err="1" smtClean="0"/>
              <a:t>l’esclat</a:t>
            </a:r>
            <a:r>
              <a:rPr lang="es-ES" dirty="0" smtClean="0"/>
              <a:t> </a:t>
            </a:r>
            <a:r>
              <a:rPr lang="es-ES" dirty="0" err="1" smtClean="0"/>
              <a:t>d’aquesta</a:t>
            </a:r>
            <a:r>
              <a:rPr lang="es-ES" dirty="0" smtClean="0"/>
              <a:t>, quina et </a:t>
            </a:r>
            <a:r>
              <a:rPr lang="es-ES" dirty="0" err="1" smtClean="0"/>
              <a:t>sembla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determinant</a:t>
            </a:r>
            <a:r>
              <a:rPr lang="es-ES" dirty="0" smtClean="0"/>
              <a:t>? Justifica la </a:t>
            </a:r>
            <a:r>
              <a:rPr lang="es-ES" dirty="0" err="1" smtClean="0"/>
              <a:t>resposta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Què</a:t>
            </a:r>
            <a:r>
              <a:rPr lang="es-ES" dirty="0" smtClean="0"/>
              <a:t> significa el </a:t>
            </a:r>
            <a:r>
              <a:rPr lang="es-ES" dirty="0" err="1" smtClean="0"/>
              <a:t>concepte</a:t>
            </a:r>
            <a:r>
              <a:rPr lang="es-ES" dirty="0" smtClean="0"/>
              <a:t> de “</a:t>
            </a:r>
            <a:r>
              <a:rPr lang="es-ES" dirty="0" err="1" smtClean="0"/>
              <a:t>pau</a:t>
            </a:r>
            <a:r>
              <a:rPr lang="es-ES" dirty="0" smtClean="0"/>
              <a:t> armada”?</a:t>
            </a:r>
          </a:p>
          <a:p>
            <a:r>
              <a:rPr lang="es-ES" dirty="0" err="1" smtClean="0"/>
              <a:t>Què</a:t>
            </a:r>
            <a:r>
              <a:rPr lang="es-ES" dirty="0" smtClean="0"/>
              <a:t> significa </a:t>
            </a:r>
            <a:r>
              <a:rPr lang="es-ES" dirty="0" err="1" smtClean="0"/>
              <a:t>l’expressió</a:t>
            </a:r>
            <a:r>
              <a:rPr lang="es-ES" dirty="0" smtClean="0"/>
              <a:t> “</a:t>
            </a:r>
            <a:r>
              <a:rPr lang="es-ES" dirty="0" err="1" smtClean="0"/>
              <a:t>augment</a:t>
            </a:r>
            <a:r>
              <a:rPr lang="es-ES" dirty="0" smtClean="0"/>
              <a:t> de </a:t>
            </a:r>
            <a:r>
              <a:rPr lang="es-ES" dirty="0" err="1" smtClean="0"/>
              <a:t>l’esperit</a:t>
            </a:r>
            <a:r>
              <a:rPr lang="es-ES" dirty="0" smtClean="0"/>
              <a:t> nacionalista”?</a:t>
            </a:r>
          </a:p>
          <a:p>
            <a:r>
              <a:rPr lang="es-ES" dirty="0" smtClean="0"/>
              <a:t>Per </a:t>
            </a:r>
            <a:r>
              <a:rPr lang="es-ES" dirty="0" err="1" smtClean="0"/>
              <a:t>què</a:t>
            </a:r>
            <a:r>
              <a:rPr lang="es-ES" dirty="0" smtClean="0"/>
              <a:t> et </a:t>
            </a:r>
            <a:r>
              <a:rPr lang="es-ES" dirty="0" err="1" smtClean="0"/>
              <a:t>sembla</a:t>
            </a:r>
            <a:r>
              <a:rPr lang="es-ES" dirty="0" smtClean="0"/>
              <a:t> que </a:t>
            </a:r>
            <a:r>
              <a:rPr lang="es-ES" dirty="0" err="1" smtClean="0"/>
              <a:t>l’exacerbació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sentiments</a:t>
            </a:r>
            <a:r>
              <a:rPr lang="es-ES" dirty="0" smtClean="0"/>
              <a:t> </a:t>
            </a:r>
            <a:r>
              <a:rPr lang="es-ES" dirty="0" err="1" smtClean="0"/>
              <a:t>nacionals</a:t>
            </a:r>
            <a:r>
              <a:rPr lang="es-ES" dirty="0" smtClean="0"/>
              <a:t> </a:t>
            </a:r>
            <a:r>
              <a:rPr lang="es-ES" dirty="0" err="1" smtClean="0"/>
              <a:t>constitueix</a:t>
            </a:r>
            <a:r>
              <a:rPr lang="es-ES" dirty="0" smtClean="0"/>
              <a:t> una causa de la guerra?</a:t>
            </a:r>
          </a:p>
          <a:p>
            <a:r>
              <a:rPr lang="es-ES" dirty="0" smtClean="0"/>
              <a:t>Quina et </a:t>
            </a:r>
            <a:r>
              <a:rPr lang="es-ES" dirty="0" err="1" smtClean="0"/>
              <a:t>sembla</a:t>
            </a:r>
            <a:r>
              <a:rPr lang="es-ES" dirty="0" smtClean="0"/>
              <a:t> que va ser la causa </a:t>
            </a:r>
            <a:r>
              <a:rPr lang="es-ES" dirty="0" err="1" smtClean="0"/>
              <a:t>immediata</a:t>
            </a:r>
            <a:r>
              <a:rPr lang="es-ES" dirty="0" smtClean="0"/>
              <a:t> de la IGM?</a:t>
            </a:r>
          </a:p>
          <a:p>
            <a:r>
              <a:rPr lang="es-ES" dirty="0" smtClean="0"/>
              <a:t>Explica quina va ser la </a:t>
            </a:r>
            <a:r>
              <a:rPr lang="es-ES" dirty="0" err="1" smtClean="0"/>
              <a:t>incidència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corrents</a:t>
            </a:r>
            <a:r>
              <a:rPr lang="es-ES" dirty="0" smtClean="0"/>
              <a:t> </a:t>
            </a:r>
            <a:r>
              <a:rPr lang="es-ES" dirty="0" err="1" smtClean="0"/>
              <a:t>pacifistes</a:t>
            </a:r>
            <a:r>
              <a:rPr lang="es-ES" dirty="0" smtClean="0"/>
              <a:t> </a:t>
            </a:r>
            <a:r>
              <a:rPr lang="es-ES" dirty="0" err="1" smtClean="0"/>
              <a:t>europeus</a:t>
            </a:r>
            <a:r>
              <a:rPr lang="es-ES" dirty="0" smtClean="0"/>
              <a:t> en la guerra.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51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52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err="1" smtClean="0"/>
              <a:t>Què</a:t>
            </a:r>
            <a:r>
              <a:rPr lang="es-ES" dirty="0" smtClean="0"/>
              <a:t> cal saber de les fases de la IGM?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Explica </a:t>
            </a:r>
            <a:r>
              <a:rPr lang="es-ES" dirty="0" err="1" smtClean="0"/>
              <a:t>quines</a:t>
            </a:r>
            <a:r>
              <a:rPr lang="es-ES" dirty="0" smtClean="0"/>
              <a:t> </a:t>
            </a:r>
            <a:r>
              <a:rPr lang="es-ES" dirty="0" err="1" smtClean="0"/>
              <a:t>forces</a:t>
            </a:r>
            <a:r>
              <a:rPr lang="es-ES" dirty="0" smtClean="0"/>
              <a:t> van </a:t>
            </a:r>
            <a:r>
              <a:rPr lang="es-ES" dirty="0" err="1" smtClean="0"/>
              <a:t>lluitar</a:t>
            </a:r>
            <a:r>
              <a:rPr lang="es-ES" dirty="0" smtClean="0"/>
              <a:t> a </a:t>
            </a:r>
            <a:r>
              <a:rPr lang="es-ES" dirty="0" err="1" smtClean="0"/>
              <a:t>cadascun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fronts</a:t>
            </a:r>
            <a:r>
              <a:rPr lang="es-ES" dirty="0" smtClean="0"/>
              <a:t> a la primera guerra mundial.</a:t>
            </a:r>
          </a:p>
          <a:p>
            <a:r>
              <a:rPr lang="es-ES" dirty="0" smtClean="0"/>
              <a:t>Fes un esquema de les </a:t>
            </a:r>
            <a:r>
              <a:rPr lang="es-ES" dirty="0" err="1" smtClean="0"/>
              <a:t>principals</a:t>
            </a:r>
            <a:r>
              <a:rPr lang="es-ES" dirty="0" smtClean="0"/>
              <a:t> fases del </a:t>
            </a:r>
            <a:r>
              <a:rPr lang="es-ES" dirty="0" err="1" smtClean="0"/>
              <a:t>conflicte</a:t>
            </a:r>
            <a:r>
              <a:rPr lang="es-ES" dirty="0" smtClean="0"/>
              <a:t> i indica la característica </a:t>
            </a:r>
            <a:r>
              <a:rPr lang="es-ES" dirty="0" err="1" smtClean="0"/>
              <a:t>més</a:t>
            </a:r>
            <a:r>
              <a:rPr lang="es-ES" dirty="0" smtClean="0"/>
              <a:t> significativa de </a:t>
            </a:r>
            <a:r>
              <a:rPr lang="es-ES" dirty="0" err="1" smtClean="0"/>
              <a:t>cadascuna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Quins</a:t>
            </a:r>
            <a:r>
              <a:rPr lang="es-ES" dirty="0" smtClean="0"/>
              <a:t> van ser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moviments</a:t>
            </a:r>
            <a:r>
              <a:rPr lang="es-ES" dirty="0" smtClean="0"/>
              <a:t> de </a:t>
            </a:r>
            <a:r>
              <a:rPr lang="es-ES" dirty="0" err="1" smtClean="0"/>
              <a:t>tropes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importants</a:t>
            </a:r>
            <a:r>
              <a:rPr lang="es-ES" dirty="0" smtClean="0"/>
              <a:t> en el </a:t>
            </a:r>
            <a:r>
              <a:rPr lang="es-ES" dirty="0" err="1" smtClean="0"/>
              <a:t>curs</a:t>
            </a:r>
            <a:r>
              <a:rPr lang="es-ES" dirty="0" smtClean="0"/>
              <a:t> de la guerra?</a:t>
            </a:r>
          </a:p>
          <a:p>
            <a:r>
              <a:rPr lang="es-ES" dirty="0" smtClean="0"/>
              <a:t>Per </a:t>
            </a:r>
            <a:r>
              <a:rPr lang="es-ES" dirty="0" err="1" smtClean="0"/>
              <a:t>què</a:t>
            </a:r>
            <a:r>
              <a:rPr lang="es-ES" dirty="0" smtClean="0"/>
              <a:t> es </a:t>
            </a:r>
            <a:r>
              <a:rPr lang="es-ES" dirty="0" err="1" smtClean="0"/>
              <a:t>diu</a:t>
            </a:r>
            <a:r>
              <a:rPr lang="es-ES" dirty="0" smtClean="0"/>
              <a:t> que el 1917 va ser un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decisiu</a:t>
            </a:r>
            <a:r>
              <a:rPr lang="es-ES" dirty="0" smtClean="0"/>
              <a:t> per a </a:t>
            </a:r>
            <a:r>
              <a:rPr lang="es-ES" dirty="0" err="1" smtClean="0"/>
              <a:t>l’evolució</a:t>
            </a:r>
            <a:r>
              <a:rPr lang="es-ES" dirty="0" smtClean="0"/>
              <a:t> de la </a:t>
            </a:r>
            <a:r>
              <a:rPr lang="es-ES" dirty="0" err="1" smtClean="0"/>
              <a:t>situació</a:t>
            </a:r>
            <a:r>
              <a:rPr lang="es-ES" dirty="0" smtClean="0"/>
              <a:t> </a:t>
            </a:r>
            <a:r>
              <a:rPr lang="es-ES" dirty="0" err="1" smtClean="0"/>
              <a:t>bèl.lica</a:t>
            </a:r>
            <a:r>
              <a:rPr lang="es-ES" dirty="0" smtClean="0"/>
              <a:t>?</a:t>
            </a:r>
          </a:p>
          <a:p>
            <a:r>
              <a:rPr lang="es-ES" dirty="0" smtClean="0"/>
              <a:t>Fes una </a:t>
            </a:r>
            <a:r>
              <a:rPr lang="es-ES" dirty="0" err="1" smtClean="0"/>
              <a:t>valoració</a:t>
            </a:r>
            <a:r>
              <a:rPr lang="es-ES" dirty="0" smtClean="0"/>
              <a:t> de la </a:t>
            </a:r>
            <a:r>
              <a:rPr lang="es-ES" dirty="0" err="1" smtClean="0"/>
              <a:t>importància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diferents</a:t>
            </a:r>
            <a:r>
              <a:rPr lang="es-ES" dirty="0" smtClean="0"/>
              <a:t> </a:t>
            </a:r>
            <a:r>
              <a:rPr lang="es-ES" dirty="0" err="1" smtClean="0"/>
              <a:t>tipus</a:t>
            </a:r>
            <a:r>
              <a:rPr lang="es-ES" dirty="0" smtClean="0"/>
              <a:t> </a:t>
            </a:r>
            <a:r>
              <a:rPr lang="es-ES" dirty="0" err="1" smtClean="0"/>
              <a:t>d’armament</a:t>
            </a:r>
            <a:r>
              <a:rPr lang="es-ES" dirty="0" smtClean="0"/>
              <a:t> que es van </a:t>
            </a:r>
            <a:r>
              <a:rPr lang="es-ES" dirty="0" err="1" smtClean="0"/>
              <a:t>utilitzar</a:t>
            </a:r>
            <a:r>
              <a:rPr lang="es-ES" dirty="0" smtClean="0"/>
              <a:t> i les </a:t>
            </a:r>
            <a:r>
              <a:rPr lang="es-ES" dirty="0" err="1" smtClean="0"/>
              <a:t>diverses</a:t>
            </a:r>
            <a:r>
              <a:rPr lang="es-ES" dirty="0" smtClean="0"/>
              <a:t> </a:t>
            </a:r>
            <a:r>
              <a:rPr lang="es-ES" dirty="0" err="1" smtClean="0"/>
              <a:t>tàctiques</a:t>
            </a:r>
            <a:r>
              <a:rPr lang="es-ES" dirty="0" smtClean="0"/>
              <a:t> en el </a:t>
            </a:r>
            <a:r>
              <a:rPr lang="es-ES" dirty="0" err="1" smtClean="0"/>
              <a:t>desenvolupament</a:t>
            </a:r>
            <a:r>
              <a:rPr lang="es-ES" dirty="0" smtClean="0"/>
              <a:t> i el </a:t>
            </a:r>
            <a:r>
              <a:rPr lang="es-ES" dirty="0" err="1" smtClean="0"/>
              <a:t>desenllaç</a:t>
            </a:r>
            <a:r>
              <a:rPr lang="es-ES" dirty="0" smtClean="0"/>
              <a:t> de la guerra.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52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06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err="1" smtClean="0"/>
              <a:t>Què</a:t>
            </a:r>
            <a:r>
              <a:rPr lang="es-ES" dirty="0" smtClean="0"/>
              <a:t> cal saber de les</a:t>
            </a:r>
            <a:br>
              <a:rPr lang="es-ES" dirty="0" smtClean="0"/>
            </a:br>
            <a:r>
              <a:rPr lang="es-ES" dirty="0" err="1" smtClean="0"/>
              <a:t>conseqüències</a:t>
            </a:r>
            <a:r>
              <a:rPr lang="es-ES" dirty="0" smtClean="0"/>
              <a:t> de la IGM?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Elabora un </a:t>
            </a:r>
            <a:r>
              <a:rPr lang="es-ES" dirty="0" err="1" smtClean="0"/>
              <a:t>quadre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tractats</a:t>
            </a:r>
            <a:r>
              <a:rPr lang="es-ES" dirty="0" smtClean="0"/>
              <a:t> de </a:t>
            </a:r>
            <a:r>
              <a:rPr lang="es-ES" dirty="0" err="1" smtClean="0"/>
              <a:t>pau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importants</a:t>
            </a:r>
            <a:r>
              <a:rPr lang="es-ES" dirty="0" smtClean="0"/>
              <a:t> que es van signar al final de la IGM,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països</a:t>
            </a:r>
            <a:r>
              <a:rPr lang="es-ES" dirty="0" smtClean="0"/>
              <a:t> </a:t>
            </a:r>
            <a:r>
              <a:rPr lang="es-ES" dirty="0" err="1" smtClean="0"/>
              <a:t>afectats</a:t>
            </a:r>
            <a:r>
              <a:rPr lang="es-ES" dirty="0" smtClean="0"/>
              <a:t> i les </a:t>
            </a:r>
            <a:r>
              <a:rPr lang="es-ES" dirty="0" err="1" smtClean="0"/>
              <a:t>principals</a:t>
            </a:r>
            <a:r>
              <a:rPr lang="es-ES" dirty="0" smtClean="0"/>
              <a:t> </a:t>
            </a:r>
            <a:r>
              <a:rPr lang="es-ES" dirty="0" err="1" smtClean="0"/>
              <a:t>disposicions</a:t>
            </a:r>
            <a:r>
              <a:rPr lang="es-ES" dirty="0" smtClean="0"/>
              <a:t> que </a:t>
            </a:r>
            <a:r>
              <a:rPr lang="es-ES" dirty="0" err="1" smtClean="0"/>
              <a:t>s’hi</a:t>
            </a:r>
            <a:r>
              <a:rPr lang="es-ES" dirty="0" smtClean="0"/>
              <a:t> </a:t>
            </a:r>
            <a:r>
              <a:rPr lang="es-ES" dirty="0" err="1" smtClean="0"/>
              <a:t>establien</a:t>
            </a:r>
            <a:r>
              <a:rPr lang="es-ES" dirty="0" smtClean="0"/>
              <a:t>.</a:t>
            </a:r>
          </a:p>
          <a:p>
            <a:r>
              <a:rPr lang="es-ES" dirty="0" smtClean="0"/>
              <a:t>Enumera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principals</a:t>
            </a:r>
            <a:r>
              <a:rPr lang="es-ES" dirty="0" smtClean="0"/>
              <a:t> </a:t>
            </a:r>
            <a:r>
              <a:rPr lang="es-ES" dirty="0" err="1" smtClean="0"/>
              <a:t>canvis</a:t>
            </a:r>
            <a:r>
              <a:rPr lang="es-ES" dirty="0" smtClean="0"/>
              <a:t> </a:t>
            </a:r>
            <a:r>
              <a:rPr lang="es-ES" dirty="0" err="1" smtClean="0"/>
              <a:t>polítics</a:t>
            </a:r>
            <a:r>
              <a:rPr lang="es-ES" dirty="0" smtClean="0"/>
              <a:t> i </a:t>
            </a:r>
            <a:r>
              <a:rPr lang="es-ES" dirty="0" err="1" smtClean="0"/>
              <a:t>territorials</a:t>
            </a:r>
            <a:r>
              <a:rPr lang="es-ES" dirty="0" smtClean="0"/>
              <a:t> que van </a:t>
            </a:r>
            <a:r>
              <a:rPr lang="es-ES" dirty="0" err="1" smtClean="0"/>
              <a:t>tenir</a:t>
            </a:r>
            <a:r>
              <a:rPr lang="es-ES" dirty="0" smtClean="0"/>
              <a:t> </a:t>
            </a:r>
            <a:r>
              <a:rPr lang="es-ES" dirty="0" err="1" smtClean="0"/>
              <a:t>lloc</a:t>
            </a:r>
            <a:r>
              <a:rPr lang="es-ES" dirty="0" smtClean="0"/>
              <a:t> a Europa </a:t>
            </a:r>
            <a:r>
              <a:rPr lang="es-ES" dirty="0" err="1" smtClean="0"/>
              <a:t>com</a:t>
            </a:r>
            <a:r>
              <a:rPr lang="es-ES" dirty="0" smtClean="0"/>
              <a:t> a </a:t>
            </a:r>
            <a:r>
              <a:rPr lang="es-ES" dirty="0" err="1" smtClean="0"/>
              <a:t>conseqüència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diversos </a:t>
            </a:r>
            <a:r>
              <a:rPr lang="es-ES" dirty="0" err="1" smtClean="0"/>
              <a:t>tractats</a:t>
            </a:r>
            <a:r>
              <a:rPr lang="es-ES" dirty="0" smtClean="0"/>
              <a:t> de </a:t>
            </a:r>
            <a:r>
              <a:rPr lang="es-ES" dirty="0" err="1" smtClean="0"/>
              <a:t>pau</a:t>
            </a:r>
            <a:r>
              <a:rPr lang="es-ES" dirty="0" smtClean="0"/>
              <a:t>.</a:t>
            </a:r>
          </a:p>
          <a:p>
            <a:r>
              <a:rPr lang="es-ES" dirty="0" smtClean="0"/>
              <a:t>Per </a:t>
            </a:r>
            <a:r>
              <a:rPr lang="es-ES" dirty="0" err="1" smtClean="0"/>
              <a:t>què</a:t>
            </a:r>
            <a:r>
              <a:rPr lang="es-ES" dirty="0" smtClean="0"/>
              <a:t> va ser </a:t>
            </a:r>
            <a:r>
              <a:rPr lang="es-ES" dirty="0" err="1" smtClean="0"/>
              <a:t>exclosa</a:t>
            </a:r>
            <a:r>
              <a:rPr lang="es-ES" dirty="0" smtClean="0"/>
              <a:t> </a:t>
            </a:r>
            <a:r>
              <a:rPr lang="es-ES" dirty="0" err="1" smtClean="0"/>
              <a:t>Rússia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tractats</a:t>
            </a:r>
            <a:r>
              <a:rPr lang="es-ES" dirty="0" smtClean="0"/>
              <a:t> de </a:t>
            </a:r>
            <a:r>
              <a:rPr lang="es-ES" dirty="0" err="1" smtClean="0"/>
              <a:t>pau</a:t>
            </a:r>
            <a:r>
              <a:rPr lang="es-ES" dirty="0" smtClean="0"/>
              <a:t>?</a:t>
            </a:r>
          </a:p>
          <a:p>
            <a:r>
              <a:rPr lang="es-ES" dirty="0" smtClean="0"/>
              <a:t>Per </a:t>
            </a:r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la guerra es va disparar la </a:t>
            </a:r>
            <a:r>
              <a:rPr lang="es-ES" dirty="0" err="1" smtClean="0"/>
              <a:t>inflació</a:t>
            </a:r>
            <a:r>
              <a:rPr lang="es-ES" dirty="0" smtClean="0"/>
              <a:t>? </a:t>
            </a:r>
            <a:r>
              <a:rPr lang="es-ES" dirty="0" err="1" smtClean="0"/>
              <a:t>Esmenta</a:t>
            </a:r>
            <a:r>
              <a:rPr lang="es-ES" dirty="0" smtClean="0"/>
              <a:t> les </a:t>
            </a:r>
            <a:r>
              <a:rPr lang="es-ES" dirty="0" err="1" smtClean="0"/>
              <a:t>conseqüències</a:t>
            </a:r>
            <a:r>
              <a:rPr lang="es-ES" dirty="0" smtClean="0"/>
              <a:t> que va </a:t>
            </a:r>
            <a:r>
              <a:rPr lang="es-ES" dirty="0" err="1" smtClean="0"/>
              <a:t>tenir</a:t>
            </a:r>
            <a:r>
              <a:rPr lang="es-ES" dirty="0" smtClean="0"/>
              <a:t> </a:t>
            </a:r>
            <a:r>
              <a:rPr lang="es-ES" dirty="0" err="1" smtClean="0"/>
              <a:t>aquest</a:t>
            </a:r>
            <a:r>
              <a:rPr lang="es-ES" dirty="0" smtClean="0"/>
              <a:t> </a:t>
            </a:r>
            <a:r>
              <a:rPr lang="es-ES" dirty="0" err="1" smtClean="0"/>
              <a:t>fet</a:t>
            </a:r>
            <a:r>
              <a:rPr lang="es-ES" dirty="0" smtClean="0"/>
              <a:t> en </a:t>
            </a:r>
            <a:r>
              <a:rPr lang="es-ES" dirty="0" err="1" smtClean="0"/>
              <a:t>aquell</a:t>
            </a:r>
            <a:r>
              <a:rPr lang="es-ES" dirty="0" smtClean="0"/>
              <a:t> </a:t>
            </a:r>
            <a:r>
              <a:rPr lang="es-ES" dirty="0" err="1" smtClean="0"/>
              <a:t>moment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Com</a:t>
            </a:r>
            <a:r>
              <a:rPr lang="es-ES" dirty="0" smtClean="0"/>
              <a:t> va afectar la guerra a la </a:t>
            </a:r>
            <a:r>
              <a:rPr lang="es-ES" dirty="0" err="1" smtClean="0"/>
              <a:t>condició</a:t>
            </a:r>
            <a:r>
              <a:rPr lang="es-ES" dirty="0" smtClean="0"/>
              <a:t> femenina?</a:t>
            </a:r>
          </a:p>
          <a:p>
            <a:r>
              <a:rPr lang="es-ES" dirty="0" smtClean="0"/>
              <a:t>Comenta la </a:t>
            </a:r>
            <a:r>
              <a:rPr lang="es-ES" dirty="0" err="1" smtClean="0"/>
              <a:t>conseqüència</a:t>
            </a:r>
            <a:r>
              <a:rPr lang="es-ES" dirty="0" smtClean="0"/>
              <a:t> de la guerra que </a:t>
            </a:r>
            <a:r>
              <a:rPr lang="es-ES" dirty="0" err="1" smtClean="0"/>
              <a:t>consideris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significativa i justifica la </a:t>
            </a:r>
            <a:r>
              <a:rPr lang="es-ES" dirty="0" err="1" smtClean="0"/>
              <a:t>teva</a:t>
            </a:r>
            <a:r>
              <a:rPr lang="es-ES" dirty="0" smtClean="0"/>
              <a:t> </a:t>
            </a:r>
            <a:r>
              <a:rPr lang="es-ES" dirty="0" err="1" smtClean="0"/>
              <a:t>elecció</a:t>
            </a:r>
            <a:r>
              <a:rPr lang="es-ES" dirty="0" smtClean="0"/>
              <a:t>.</a:t>
            </a:r>
          </a:p>
          <a:p>
            <a:endParaRPr lang="es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53</a:t>
            </a:fld>
            <a:endParaRPr lang="ca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91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Antecedents</a:t>
            </a:r>
            <a:r>
              <a:rPr lang="es-ES" dirty="0" smtClean="0"/>
              <a:t> de la IGM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6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01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Europa el 1914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7</a:t>
            </a:fld>
            <a:endParaRPr lang="ca-ES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39" y="1600200"/>
            <a:ext cx="5749721" cy="4525963"/>
          </a:xfr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25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política </a:t>
            </a:r>
            <a:r>
              <a:rPr lang="es-ES" dirty="0" err="1" smtClean="0"/>
              <a:t>alemanya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13" y="1600200"/>
            <a:ext cx="4737174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8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47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Nacionalitats</a:t>
            </a:r>
            <a:r>
              <a:rPr lang="es-ES" dirty="0" smtClean="0"/>
              <a:t> de</a:t>
            </a:r>
            <a:br>
              <a:rPr lang="es-ES" dirty="0" smtClean="0"/>
            </a:br>
            <a:r>
              <a:rPr lang="es-ES" dirty="0" err="1" smtClean="0"/>
              <a:t>l’Imperi</a:t>
            </a:r>
            <a:r>
              <a:rPr lang="es-ES" dirty="0" smtClean="0"/>
              <a:t> Austro-</a:t>
            </a:r>
            <a:r>
              <a:rPr lang="es-ES" dirty="0" err="1" smtClean="0"/>
              <a:t>hongarès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958181"/>
            <a:ext cx="4762500" cy="38100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LA PRIMERA GUERRA MUNDIAL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0503-B188-419A-B0A9-C823803BFE55}" type="slidenum">
              <a:rPr lang="ca-ES" smtClean="0"/>
              <a:t>9</a:t>
            </a:fld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smtClean="0"/>
              <a:t>BUXAWEB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1870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1580</TotalTime>
  <Words>1130</Words>
  <Application>Microsoft Office PowerPoint</Application>
  <PresentationFormat>Presentación en pantalla (4:3)</PresentationFormat>
  <Paragraphs>246</Paragraphs>
  <Slides>53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Tema de Office</vt:lpstr>
      <vt:lpstr>LA PRIMERA GUERRA MUNDIAL (1914-1918)</vt:lpstr>
      <vt:lpstr>Eix cronològic 1914-1939</vt:lpstr>
      <vt:lpstr>La Primera Guerra Mundial</vt:lpstr>
      <vt:lpstr>Primer apartat  EL CONTEXT I LES CAUSES DE LA GUERRA</vt:lpstr>
      <vt:lpstr>La Belle Époque</vt:lpstr>
      <vt:lpstr>Antecedents de la IGM</vt:lpstr>
      <vt:lpstr>Europa el 1914</vt:lpstr>
      <vt:lpstr>La política alemanya</vt:lpstr>
      <vt:lpstr>Nacionalitats de l’Imperi Austro-hongarès</vt:lpstr>
      <vt:lpstr>La crisi d’Agadir</vt:lpstr>
      <vt:lpstr>Els Balcans</vt:lpstr>
      <vt:lpstr>L’equilibri europeu</vt:lpstr>
      <vt:lpstr>Les aliances internacionals</vt:lpstr>
      <vt:lpstr>L’atemptat de Sarajevo (28 de juny de 1914)</vt:lpstr>
      <vt:lpstr>Presentación de PowerPoint</vt:lpstr>
      <vt:lpstr>Presentación de PowerPoint</vt:lpstr>
      <vt:lpstr>Segon apartat  EL DESENVOLUPAMENT DE LA GUERRA</vt:lpstr>
      <vt:lpstr>ELS BÀNDOLS DE LA GUERRA</vt:lpstr>
      <vt:lpstr>La IGM a Europa</vt:lpstr>
      <vt:lpstr>Europa el 1914</vt:lpstr>
      <vt:lpstr>Els bàndols de la guerra</vt:lpstr>
      <vt:lpstr>Els bàndols de la guerra</vt:lpstr>
      <vt:lpstr>Els bàndols de la guerra</vt:lpstr>
      <vt:lpstr>Els bàndols de la guerra</vt:lpstr>
      <vt:lpstr>La IGM al món</vt:lpstr>
      <vt:lpstr>L’EVOLUCIÓ DE LA GUERRA</vt:lpstr>
      <vt:lpstr>Eix cronològic I Guerra Mundial 1914-1918</vt:lpstr>
      <vt:lpstr>La Primera Guerra Mundial</vt:lpstr>
      <vt:lpstr>La Gran Guerra</vt:lpstr>
      <vt:lpstr>La guerra de moviments</vt:lpstr>
      <vt:lpstr>La guerra de trinxeres</vt:lpstr>
      <vt:lpstr>La guerra de trinxeres</vt:lpstr>
      <vt:lpstr>La batalla de Verdun (febrer-desembre 1916)</vt:lpstr>
      <vt:lpstr>Tercer apartat  LES CARACTERÍSTIQUES DE LA GUERRA</vt:lpstr>
      <vt:lpstr>Els soldats</vt:lpstr>
      <vt:lpstr>L’armament de la guerra</vt:lpstr>
      <vt:lpstr>El reclutament forçós</vt:lpstr>
      <vt:lpstr> El treball de les dones</vt:lpstr>
      <vt:lpstr>Quart apartat  LES CONSEQÜÈNCIES DE LA GUERRA</vt:lpstr>
      <vt:lpstr>LES VÍCTIMES DE LA GUERRA</vt:lpstr>
      <vt:lpstr>Les víctimes de la IGM</vt:lpstr>
      <vt:lpstr>El cementiri de Verdun</vt:lpstr>
      <vt:lpstr>ELS CANVIS TERRITORIALS</vt:lpstr>
      <vt:lpstr>Abans i després de la guerra</vt:lpstr>
      <vt:lpstr>Les noves fronteres a Europa</vt:lpstr>
      <vt:lpstr>Alemanya 1920</vt:lpstr>
      <vt:lpstr>Europa el 1923</vt:lpstr>
      <vt:lpstr>L’ORGANITZACIÓ DE LA PAU</vt:lpstr>
      <vt:lpstr>Els tractats de pau</vt:lpstr>
      <vt:lpstr>Què cal saber del context de la IGM? </vt:lpstr>
      <vt:lpstr>Què cal saber de les causes de la IGM? </vt:lpstr>
      <vt:lpstr>Què cal saber de les fases de la IGM? </vt:lpstr>
      <vt:lpstr>Què cal saber de les conseqüències de la IGM?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buxadera</dc:creator>
  <cp:lastModifiedBy>buxadera</cp:lastModifiedBy>
  <cp:revision>217</cp:revision>
  <dcterms:created xsi:type="dcterms:W3CDTF">2014-01-14T18:35:46Z</dcterms:created>
  <dcterms:modified xsi:type="dcterms:W3CDTF">2015-10-05T13:09:13Z</dcterms:modified>
</cp:coreProperties>
</file>