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92" r:id="rId2"/>
    <p:sldId id="298" r:id="rId3"/>
    <p:sldId id="337" r:id="rId4"/>
    <p:sldId id="409" r:id="rId5"/>
    <p:sldId id="339" r:id="rId6"/>
    <p:sldId id="330" r:id="rId7"/>
    <p:sldId id="345" r:id="rId8"/>
    <p:sldId id="425" r:id="rId9"/>
    <p:sldId id="374" r:id="rId10"/>
    <p:sldId id="419" r:id="rId11"/>
    <p:sldId id="414" r:id="rId12"/>
    <p:sldId id="421" r:id="rId13"/>
    <p:sldId id="428" r:id="rId14"/>
    <p:sldId id="332" r:id="rId15"/>
    <p:sldId id="380" r:id="rId16"/>
    <p:sldId id="415" r:id="rId17"/>
    <p:sldId id="417" r:id="rId18"/>
    <p:sldId id="424" r:id="rId19"/>
    <p:sldId id="427" r:id="rId20"/>
    <p:sldId id="331" r:id="rId21"/>
    <p:sldId id="432" r:id="rId22"/>
    <p:sldId id="430" r:id="rId23"/>
    <p:sldId id="429" r:id="rId24"/>
    <p:sldId id="433" r:id="rId25"/>
    <p:sldId id="416" r:id="rId26"/>
    <p:sldId id="426" r:id="rId27"/>
    <p:sldId id="388" r:id="rId28"/>
    <p:sldId id="397" r:id="rId29"/>
    <p:sldId id="423" r:id="rId30"/>
    <p:sldId id="411" r:id="rId31"/>
    <p:sldId id="422" r:id="rId32"/>
    <p:sldId id="362" r:id="rId33"/>
    <p:sldId id="412" r:id="rId34"/>
    <p:sldId id="413" r:id="rId35"/>
    <p:sldId id="420" r:id="rId36"/>
    <p:sldId id="372" r:id="rId37"/>
    <p:sldId id="401" r:id="rId38"/>
    <p:sldId id="418" r:id="rId39"/>
    <p:sldId id="367" r:id="rId40"/>
    <p:sldId id="368" r:id="rId41"/>
    <p:sldId id="431" r:id="rId42"/>
    <p:sldId id="333" r:id="rId43"/>
    <p:sldId id="434" r:id="rId44"/>
    <p:sldId id="435" r:id="rId45"/>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44"/>
    </p:cViewPr>
  </p:sorterViewPr>
  <p:notesViewPr>
    <p:cSldViewPr>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4EDA9-0D16-41AA-B002-E0F461384A0E}" type="datetimeFigureOut">
              <a:rPr lang="ca-ES" smtClean="0"/>
              <a:t>05/10/2015</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9AC3-140D-412C-A02E-752A1BC5D7D3}" type="slidenum">
              <a:rPr lang="ca-ES" smtClean="0"/>
              <a:t>‹Nº›</a:t>
            </a:fld>
            <a:endParaRPr lang="ca-ES"/>
          </a:p>
        </p:txBody>
      </p:sp>
    </p:spTree>
    <p:extLst>
      <p:ext uri="{BB962C8B-B14F-4D97-AF65-F5344CB8AC3E}">
        <p14:creationId xmlns:p14="http://schemas.microsoft.com/office/powerpoint/2010/main" val="6792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número de diapositiva"/>
          <p:cNvSpPr>
            <a:spLocks noGrp="1"/>
          </p:cNvSpPr>
          <p:nvPr>
            <p:ph type="sldNum" sz="quarter" idx="10"/>
          </p:nvPr>
        </p:nvSpPr>
        <p:spPr/>
        <p:txBody>
          <a:bodyPr/>
          <a:lstStyle/>
          <a:p>
            <a:fld id="{A0FF9AC3-140D-412C-A02E-752A1BC5D7D3}" type="slidenum">
              <a:rPr lang="ca-ES" smtClean="0"/>
              <a:t>1</a:t>
            </a:fld>
            <a:endParaRPr lang="ca-ES"/>
          </a:p>
        </p:txBody>
      </p:sp>
    </p:spTree>
    <p:extLst>
      <p:ext uri="{BB962C8B-B14F-4D97-AF65-F5344CB8AC3E}">
        <p14:creationId xmlns:p14="http://schemas.microsoft.com/office/powerpoint/2010/main" val="358869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5189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6318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6525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6532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0092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ECONOMIA I SOCIETAT 1900-1930</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96198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r>
              <a:rPr lang="ca-ES" smtClean="0"/>
              <a:t>BUXAWEB</a:t>
            </a:r>
            <a:endParaRPr lang="ca-ES"/>
          </a:p>
        </p:txBody>
      </p:sp>
      <p:sp>
        <p:nvSpPr>
          <p:cNvPr id="8" name="7 Marcador de pie de página"/>
          <p:cNvSpPr>
            <a:spLocks noGrp="1"/>
          </p:cNvSpPr>
          <p:nvPr>
            <p:ph type="ftr" sz="quarter" idx="11"/>
          </p:nvPr>
        </p:nvSpPr>
        <p:spPr/>
        <p:txBody>
          <a:bodyPr/>
          <a:lstStyle/>
          <a:p>
            <a:r>
              <a:rPr lang="it-IT" smtClean="0"/>
              <a:t>ECONOMIA I SOCIETAT 1900-1930</a:t>
            </a:r>
            <a:endParaRPr lang="ca-ES"/>
          </a:p>
        </p:txBody>
      </p:sp>
      <p:sp>
        <p:nvSpPr>
          <p:cNvPr id="9" name="8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4911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r>
              <a:rPr lang="ca-ES" smtClean="0"/>
              <a:t>BUXAWEB</a:t>
            </a:r>
            <a:endParaRPr lang="ca-ES"/>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8450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ca-ES" smtClean="0"/>
              <a:t>BUXAWEB</a:t>
            </a:r>
            <a:endParaRPr lang="ca-ES"/>
          </a:p>
        </p:txBody>
      </p:sp>
      <p:sp>
        <p:nvSpPr>
          <p:cNvPr id="3" name="2 Marcador de pie de página"/>
          <p:cNvSpPr>
            <a:spLocks noGrp="1"/>
          </p:cNvSpPr>
          <p:nvPr>
            <p:ph type="ftr" sz="quarter" idx="11"/>
          </p:nvPr>
        </p:nvSpPr>
        <p:spPr/>
        <p:txBody>
          <a:bodyPr/>
          <a:lstStyle/>
          <a:p>
            <a:r>
              <a:rPr lang="it-IT" smtClean="0"/>
              <a:t>ECONOMIA I SOCIETAT 1900-1930</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3389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ECONOMIA I SOCIETAT 1900-1930</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4793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ECONOMIA I SOCIETAT 1900-1930</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792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a-ES" smtClean="0"/>
              <a:t>BUXAWEB</a:t>
            </a:r>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ECONOMIA I SOCIETAT 1900-1930</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0503-B188-419A-B0A9-C823803BFE55}" type="slidenum">
              <a:rPr lang="ca-ES" smtClean="0"/>
              <a:t>‹Nº›</a:t>
            </a:fld>
            <a:endParaRPr lang="ca-ES"/>
          </a:p>
        </p:txBody>
      </p:sp>
    </p:spTree>
    <p:extLst>
      <p:ext uri="{BB962C8B-B14F-4D97-AF65-F5344CB8AC3E}">
        <p14:creationId xmlns:p14="http://schemas.microsoft.com/office/powerpoint/2010/main" val="3913786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uxaweb.com/historia/temes/escat/economiaXX.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uxaweb.com/historia/temes/escat/economiaXX.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r>
              <a:rPr lang="es-ES" sz="4000" b="1" dirty="0" smtClean="0">
                <a:solidFill>
                  <a:schemeClr val="bg1"/>
                </a:solidFill>
              </a:rPr>
              <a:t>ECONOMIA I SOCIETAT</a:t>
            </a:r>
            <a:br>
              <a:rPr lang="es-ES" sz="4000" b="1" dirty="0" smtClean="0">
                <a:solidFill>
                  <a:schemeClr val="bg1"/>
                </a:solidFill>
              </a:rPr>
            </a:br>
            <a:r>
              <a:rPr lang="es-ES" sz="4000" b="1" dirty="0" smtClean="0">
                <a:solidFill>
                  <a:schemeClr val="bg1"/>
                </a:solidFill>
              </a:rPr>
              <a:t>AL PRIMER TERÇ DEL SEGLE XX</a:t>
            </a:r>
            <a:endParaRPr lang="ca-ES" sz="4000" b="1" dirty="0">
              <a:solidFill>
                <a:schemeClr val="bg1"/>
              </a:solidFill>
            </a:endParaRPr>
          </a:p>
        </p:txBody>
      </p:sp>
      <p:sp>
        <p:nvSpPr>
          <p:cNvPr id="4" name="3 Marcador de pie de página"/>
          <p:cNvSpPr>
            <a:spLocks noGrp="1"/>
          </p:cNvSpPr>
          <p:nvPr>
            <p:ph type="ftr" sz="quarter" idx="11"/>
          </p:nvPr>
        </p:nvSpPr>
        <p:spPr/>
        <p:txBody>
          <a:bodyPr/>
          <a:lstStyle/>
          <a:p>
            <a:r>
              <a:rPr lang="it-IT" smtClean="0"/>
              <a:t>ECONOMIA I SOCIETAT 1900-1930</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a:t>
            </a:fld>
            <a:endParaRPr lang="ca-ES"/>
          </a:p>
        </p:txBody>
      </p:sp>
      <p:sp>
        <p:nvSpPr>
          <p:cNvPr id="8" name="4 Marcador de contenido"/>
          <p:cNvSpPr txBox="1">
            <a:spLocks/>
          </p:cNvSpPr>
          <p:nvPr/>
        </p:nvSpPr>
        <p:spPr>
          <a:xfrm>
            <a:off x="3203848" y="6379870"/>
            <a:ext cx="3034680" cy="3603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s-ES" dirty="0" smtClean="0"/>
              <a:t>© 2014 - </a:t>
            </a:r>
            <a:r>
              <a:rPr lang="es-ES" dirty="0" err="1" smtClean="0"/>
              <a:t>Julià</a:t>
            </a:r>
            <a:r>
              <a:rPr lang="es-ES" dirty="0" smtClean="0"/>
              <a:t> </a:t>
            </a:r>
            <a:r>
              <a:rPr lang="es-ES" dirty="0" err="1" smtClean="0"/>
              <a:t>Buxadera</a:t>
            </a:r>
            <a:r>
              <a:rPr lang="es-ES" dirty="0" smtClean="0"/>
              <a:t> i </a:t>
            </a:r>
            <a:r>
              <a:rPr lang="es-ES" dirty="0" err="1" smtClean="0"/>
              <a:t>Vilà</a:t>
            </a:r>
            <a:endParaRPr lang="ca-ES" dirty="0"/>
          </a:p>
        </p:txBody>
      </p:sp>
      <p:pic>
        <p:nvPicPr>
          <p:cNvPr id="7" name="6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3" y="1693873"/>
            <a:ext cx="3024335" cy="4508240"/>
          </a:xfr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142" y="1697336"/>
            <a:ext cx="3419112" cy="4435335"/>
          </a:xfrm>
          <a:prstGeom prst="rect">
            <a:avLst/>
          </a:prstGeom>
          <a:effectLst>
            <a:softEdge rad="0"/>
          </a:effectLst>
          <a:scene3d>
            <a:camera prst="orthographicFront"/>
            <a:lightRig rig="threePt" dir="t"/>
          </a:scene3d>
          <a:sp3d>
            <a:bevelT prst="relaxedInset"/>
          </a:sp3d>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741279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L’emigració</a:t>
            </a:r>
            <a:r>
              <a:rPr lang="es-ES" dirty="0" smtClean="0"/>
              <a:t> </a:t>
            </a:r>
            <a:r>
              <a:rPr lang="es-ES" dirty="0" err="1" smtClean="0"/>
              <a:t>espanyola</a:t>
            </a:r>
            <a:r>
              <a:rPr lang="es-ES" dirty="0" smtClean="0"/>
              <a:t> 1900-1930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340768"/>
            <a:ext cx="4680519" cy="5231168"/>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119017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Població</a:t>
            </a:r>
            <a:r>
              <a:rPr lang="es-ES" dirty="0" smtClean="0"/>
              <a:t> catalana 1900-1930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988840"/>
            <a:ext cx="4761100" cy="3391644"/>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7393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immigració</a:t>
            </a:r>
            <a:r>
              <a:rPr lang="es-ES" dirty="0" smtClean="0"/>
              <a:t> a Catalunya el 1930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196752"/>
            <a:ext cx="5184576" cy="5202639"/>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6418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Població</a:t>
            </a:r>
            <a:r>
              <a:rPr lang="es-ES" dirty="0" smtClean="0"/>
              <a:t> </a:t>
            </a:r>
            <a:r>
              <a:rPr lang="es-ES" dirty="0" err="1" smtClean="0"/>
              <a:t>Espanya</a:t>
            </a:r>
            <a:r>
              <a:rPr lang="es-ES" dirty="0" smtClean="0"/>
              <a:t> i Catalunya</a:t>
            </a:r>
            <a:br>
              <a:rPr lang="es-ES" dirty="0" smtClean="0"/>
            </a:br>
            <a:r>
              <a:rPr lang="es-ES" dirty="0" smtClean="0"/>
              <a:t>1900-1930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44824"/>
            <a:ext cx="7819315" cy="3864834"/>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2923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t>Segon</a:t>
            </a:r>
            <a:r>
              <a:rPr lang="es-ES" dirty="0" smtClean="0"/>
              <a:t> </a:t>
            </a:r>
            <a:r>
              <a:rPr lang="es-ES" dirty="0" err="1" smtClean="0"/>
              <a:t>apartat</a:t>
            </a:r>
            <a:r>
              <a:rPr lang="es-ES" dirty="0" smtClean="0"/>
              <a:t/>
            </a:r>
            <a:br>
              <a:rPr lang="es-ES" dirty="0" smtClean="0"/>
            </a:br>
            <a:r>
              <a:rPr lang="es-ES" dirty="0" smtClean="0"/>
              <a:t/>
            </a:r>
            <a:br>
              <a:rPr lang="es-ES" dirty="0" smtClean="0"/>
            </a:br>
            <a:r>
              <a:rPr lang="es-ES" b="1" dirty="0" smtClean="0"/>
              <a:t>ECONOMIA</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24780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Relació</a:t>
            </a:r>
            <a:r>
              <a:rPr lang="es-ES" dirty="0" smtClean="0"/>
              <a:t> entre agricultura i </a:t>
            </a:r>
            <a:r>
              <a:rPr lang="es-ES" dirty="0" err="1" smtClean="0"/>
              <a:t>indústria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8455497" cy="4635500"/>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15</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12977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Els</a:t>
            </a:r>
            <a:r>
              <a:rPr lang="es-ES" dirty="0" smtClean="0"/>
              <a:t> </a:t>
            </a:r>
            <a:r>
              <a:rPr lang="es-ES" dirty="0" err="1" smtClean="0"/>
              <a:t>desequilibris</a:t>
            </a:r>
            <a:r>
              <a:rPr lang="es-ES" dirty="0" smtClean="0"/>
              <a:t> </a:t>
            </a:r>
            <a:r>
              <a:rPr lang="es-ES" dirty="0" err="1" smtClean="0"/>
              <a:t>econòmics</a:t>
            </a:r>
            <a:r>
              <a:rPr lang="es-ES" dirty="0" smtClean="0"/>
              <a:t> </a:t>
            </a:r>
            <a:r>
              <a:rPr lang="es-ES" dirty="0" err="1" smtClean="0"/>
              <a:t>regionals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84784"/>
            <a:ext cx="4470392" cy="4451530"/>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9494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L’economia</a:t>
            </a:r>
            <a:r>
              <a:rPr lang="es-ES" dirty="0" smtClean="0"/>
              <a:t> </a:t>
            </a:r>
            <a:r>
              <a:rPr lang="es-ES" dirty="0" err="1" smtClean="0"/>
              <a:t>espanyola</a:t>
            </a:r>
            <a:r>
              <a:rPr lang="es-ES" dirty="0" smtClean="0"/>
              <a:t> 1929-1935</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2816"/>
            <a:ext cx="8144949" cy="3733102"/>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09354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a:t>
            </a:r>
            <a:r>
              <a:rPr lang="es-ES" dirty="0" err="1" smtClean="0"/>
              <a:t>intervenció</a:t>
            </a:r>
            <a:r>
              <a:rPr lang="es-ES" dirty="0" smtClean="0"/>
              <a:t> estatal en </a:t>
            </a:r>
            <a:r>
              <a:rPr lang="es-ES" dirty="0" err="1" smtClean="0"/>
              <a:t>l’economia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84784"/>
            <a:ext cx="6552728" cy="4327806"/>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297018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del PIB </a:t>
            </a:r>
            <a:r>
              <a:rPr lang="es-ES" dirty="0" err="1" smtClean="0"/>
              <a:t>espanyol</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556792"/>
            <a:ext cx="6036985" cy="4540422"/>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21160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Eix</a:t>
            </a:r>
            <a:r>
              <a:rPr lang="es-ES" dirty="0" smtClean="0"/>
              <a:t> </a:t>
            </a:r>
            <a:r>
              <a:rPr lang="es-ES" dirty="0" err="1" smtClean="0"/>
              <a:t>cronològic</a:t>
            </a:r>
            <a:r>
              <a:rPr lang="es-ES" dirty="0" smtClean="0"/>
              <a:t> </a:t>
            </a:r>
            <a:r>
              <a:rPr lang="es-ES" dirty="0" err="1" smtClean="0"/>
              <a:t>Economia</a:t>
            </a:r>
            <a:r>
              <a:rPr lang="es-ES" dirty="0" smtClean="0"/>
              <a:t> i </a:t>
            </a:r>
            <a:r>
              <a:rPr lang="es-ES" dirty="0" err="1" smtClean="0"/>
              <a:t>Societat</a:t>
            </a:r>
            <a:r>
              <a:rPr lang="es-ES" dirty="0" smtClean="0"/>
              <a:t> </a:t>
            </a:r>
            <a:r>
              <a:rPr lang="es-ES" dirty="0" err="1" smtClean="0"/>
              <a:t>Espanya</a:t>
            </a:r>
            <a:r>
              <a:rPr lang="es-ES" dirty="0" smtClean="0"/>
              <a:t> 1900-1930</a:t>
            </a:r>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a:t>
            </a:fld>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455" y="2677607"/>
            <a:ext cx="7729090" cy="2371148"/>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2449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t>AGRICULTURA</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20</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522837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Valor del </a:t>
            </a:r>
            <a:r>
              <a:rPr lang="es-ES" dirty="0" err="1" smtClean="0"/>
              <a:t>producte</a:t>
            </a:r>
            <a:r>
              <a:rPr lang="es-ES" dirty="0" smtClean="0"/>
              <a:t> agrícola</a:t>
            </a:r>
            <a:br>
              <a:rPr lang="es-ES" dirty="0" smtClean="0"/>
            </a:br>
            <a:r>
              <a:rPr lang="es-ES" dirty="0" smtClean="0"/>
              <a:t>1900-1930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556792"/>
            <a:ext cx="3531714" cy="4895815"/>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41956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productivitat</a:t>
            </a:r>
            <a:r>
              <a:rPr lang="es-ES" dirty="0" smtClean="0"/>
              <a:t> agrícola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916832"/>
            <a:ext cx="5132675" cy="3388071"/>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64603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del preu del </a:t>
            </a:r>
            <a:r>
              <a:rPr lang="es-ES" dirty="0" err="1" smtClean="0"/>
              <a:t>blat</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412776"/>
            <a:ext cx="4536504" cy="4513533"/>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85121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Contractes </a:t>
            </a:r>
            <a:r>
              <a:rPr lang="es-ES" dirty="0" err="1" smtClean="0"/>
              <a:t>agraris</a:t>
            </a:r>
            <a:r>
              <a:rPr lang="es-ES" dirty="0" smtClean="0"/>
              <a:t> a Catalunya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196752"/>
            <a:ext cx="3156792" cy="5440257"/>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138822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t>INDÚSTRIA</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150683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noves </a:t>
            </a:r>
            <a:r>
              <a:rPr lang="es-ES" dirty="0" err="1" smtClean="0"/>
              <a:t>fonts</a:t>
            </a:r>
            <a:r>
              <a:rPr lang="es-ES" dirty="0" smtClean="0"/>
              <a:t> </a:t>
            </a:r>
            <a:r>
              <a:rPr lang="es-ES" dirty="0" err="1" smtClean="0"/>
              <a:t>d’energia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9" y="1589053"/>
            <a:ext cx="5112568" cy="4363866"/>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469215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indústria</a:t>
            </a:r>
            <a:r>
              <a:rPr lang="es-ES" dirty="0" smtClean="0"/>
              <a:t> </a:t>
            </a:r>
            <a:r>
              <a:rPr lang="es-ES" dirty="0" err="1" smtClean="0"/>
              <a:t>espanyola</a:t>
            </a:r>
            <a:r>
              <a:rPr lang="es-ES" dirty="0" smtClean="0"/>
              <a:t> el 1900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84784"/>
            <a:ext cx="4896545" cy="4702303"/>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65550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indústria</a:t>
            </a:r>
            <a:r>
              <a:rPr lang="es-ES" dirty="0" smtClean="0"/>
              <a:t> </a:t>
            </a:r>
            <a:r>
              <a:rPr lang="es-ES" dirty="0" err="1" smtClean="0"/>
              <a:t>espanyola</a:t>
            </a:r>
            <a:r>
              <a:rPr lang="es-ES" dirty="0" smtClean="0"/>
              <a:t> el 1900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376" y="1703724"/>
            <a:ext cx="5541248" cy="4318914"/>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041971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indústria</a:t>
            </a:r>
            <a:r>
              <a:rPr lang="es-ES" dirty="0" smtClean="0"/>
              <a:t> </a:t>
            </a:r>
            <a:r>
              <a:rPr lang="es-ES" dirty="0" err="1" smtClean="0"/>
              <a:t>espanyola</a:t>
            </a:r>
            <a:r>
              <a:rPr lang="es-ES" dirty="0" smtClean="0"/>
              <a:t> 1900-1929</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988840"/>
            <a:ext cx="7128792" cy="3482456"/>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085162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Economia</a:t>
            </a:r>
            <a:r>
              <a:rPr lang="es-ES" dirty="0" smtClean="0"/>
              <a:t> i </a:t>
            </a:r>
            <a:r>
              <a:rPr lang="es-ES" dirty="0" err="1" smtClean="0"/>
              <a:t>societat</a:t>
            </a:r>
            <a:r>
              <a:rPr lang="es-ES" dirty="0" smtClean="0"/>
              <a:t> </a:t>
            </a:r>
            <a:r>
              <a:rPr lang="es-ES" dirty="0" err="1" smtClean="0"/>
              <a:t>segle</a:t>
            </a:r>
            <a:r>
              <a:rPr lang="es-ES" dirty="0" smtClean="0"/>
              <a:t> XX (1/2)</a:t>
            </a:r>
            <a:endParaRPr lang="ca-ES" dirty="0"/>
          </a:p>
        </p:txBody>
      </p:sp>
      <p:sp>
        <p:nvSpPr>
          <p:cNvPr id="3" name="2 Marcador de contenido"/>
          <p:cNvSpPr>
            <a:spLocks noGrp="1"/>
          </p:cNvSpPr>
          <p:nvPr>
            <p:ph idx="1"/>
          </p:nvPr>
        </p:nvSpPr>
        <p:spPr/>
        <p:txBody>
          <a:bodyPr>
            <a:normAutofit fontScale="47500" lnSpcReduction="20000"/>
          </a:bodyPr>
          <a:lstStyle/>
          <a:p>
            <a:r>
              <a:rPr lang="ca-ES" b="1" dirty="0"/>
              <a:t>Tots els canvis en les estructures demogràfiques, econòmiques i socials iniciats al segle XIX, van completar-se i consolidar-se durant el segle XX. </a:t>
            </a:r>
            <a:br>
              <a:rPr lang="ca-ES" b="1" dirty="0"/>
            </a:br>
            <a:r>
              <a:rPr lang="ca-ES" b="1" dirty="0"/>
              <a:t>Durant el segle XIX, les transformacions havien estat lentes i s'havien fet amb moltes dificultats, i només en algunes zones localitzades (Catalunya i el País Basc, sobretot) es va produir un veritable fenomen d'industrialització moderna i d'implantació d'un teixit social abocat al sector secundari. </a:t>
            </a:r>
            <a:br>
              <a:rPr lang="ca-ES" b="1" dirty="0"/>
            </a:br>
            <a:r>
              <a:rPr lang="ca-ES" b="1" dirty="0"/>
              <a:t>En començar el segle XX, Espanya era encara una societat predominantment agrària i amb un notable endarreriment econòmic respecte els altres països de l'Europa industrialitzada.</a:t>
            </a:r>
            <a:endParaRPr lang="ca-ES" dirty="0"/>
          </a:p>
          <a:p>
            <a:r>
              <a:rPr lang="ca-ES" b="1" dirty="0"/>
              <a:t>Durant l'últim terç del segle XIX i el primer del XX, va començar una transformació, lenta, però ferma, de la base econòmica i social, lligada a les innovacions de la Segona Revolució Industrial a nivell mundial. Aquestes innovacions van seguir trobant dificultats durant força anys, per culpa de la inestabilitat política, les tensions socials creixents, la manca de recursos, la falta de competitivitat en el mercat exterior, l'excessiu intervencionisme estatal, etc. Tot plegat va fer que l'Estat espanyol no donés l'empenta definitiva fins a la dècada dels anys seixanta, moment en què es consolida la societat industrialitzada. Des de llavors, Espanya deixa de ser un país agrari per passar a ser un país industrial.</a:t>
            </a:r>
            <a:endParaRPr lang="ca-ES" dirty="0"/>
          </a:p>
          <a:p>
            <a:r>
              <a:rPr lang="ca-ES" b="1" dirty="0"/>
              <a:t>La indústria del segle XX presenta importants canvis: els sectors industrials tradicionals (tèxtil i siderúrgia, per exemple) entren en crisi i es consoliden i s'expandeixen nous sectors, com el químic, la producció d'energia elèctrica, la indústria petroliera o la indústria de l'automòbil, i, més recentment, noves indústries, com l'electrònica o la informàtica, totes elles lligades als constants avenços cientificotècnics del segle.</a:t>
            </a:r>
            <a:endParaRPr lang="ca-ES" dirty="0"/>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b="1"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837471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L’impacte</a:t>
            </a:r>
            <a:r>
              <a:rPr lang="es-ES" dirty="0" smtClean="0"/>
              <a:t> de la I Guerra Mundial</a:t>
            </a:r>
            <a:br>
              <a:rPr lang="es-ES" dirty="0" smtClean="0"/>
            </a:br>
            <a:r>
              <a:rPr lang="es-ES" dirty="0" smtClean="0"/>
              <a:t>en </a:t>
            </a:r>
            <a:r>
              <a:rPr lang="es-ES" dirty="0" err="1" smtClean="0"/>
              <a:t>l’economia</a:t>
            </a:r>
            <a:r>
              <a:rPr lang="es-ES" dirty="0" smtClean="0"/>
              <a:t> </a:t>
            </a:r>
            <a:r>
              <a:rPr lang="es-ES" dirty="0" err="1" smtClean="0"/>
              <a:t>espanyola</a:t>
            </a:r>
            <a:endParaRPr lang="ca-ES" dirty="0"/>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628800"/>
            <a:ext cx="4201004" cy="4643215"/>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59834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indústria</a:t>
            </a:r>
            <a:r>
              <a:rPr lang="es-ES" dirty="0" smtClean="0"/>
              <a:t> catalana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988840"/>
            <a:ext cx="4968552" cy="3695100"/>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900005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t>TRANSPORTS I COMERÇ</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32</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433045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Carreteres</a:t>
            </a:r>
            <a:r>
              <a:rPr lang="es-ES" dirty="0" smtClean="0"/>
              <a:t> a </a:t>
            </a:r>
            <a:r>
              <a:rPr lang="es-ES" dirty="0" err="1" smtClean="0"/>
              <a:t>Espanya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772816"/>
            <a:ext cx="5129576" cy="4316866"/>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72588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Comunicacions</a:t>
            </a:r>
            <a:r>
              <a:rPr lang="es-ES" dirty="0" smtClean="0"/>
              <a:t> a </a:t>
            </a:r>
            <a:r>
              <a:rPr lang="es-ES" dirty="0" err="1" smtClean="0"/>
              <a:t>Espanya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88840"/>
            <a:ext cx="5904656" cy="3443373"/>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50168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a:t>
            </a:r>
            <a:r>
              <a:rPr lang="es-ES" dirty="0" err="1" smtClean="0"/>
              <a:t>exportacions</a:t>
            </a:r>
            <a:r>
              <a:rPr lang="es-ES" dirty="0" smtClean="0"/>
              <a:t> </a:t>
            </a:r>
            <a:r>
              <a:rPr lang="es-ES" dirty="0" err="1" smtClean="0"/>
              <a:t>espanyoles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412776"/>
            <a:ext cx="5544615" cy="4970639"/>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35</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914823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Exportació</a:t>
            </a:r>
            <a:r>
              <a:rPr lang="es-ES" dirty="0" smtClean="0"/>
              <a:t> de vi</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484784"/>
            <a:ext cx="5688632" cy="4854300"/>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203506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t>Tercer </a:t>
            </a:r>
            <a:r>
              <a:rPr lang="es-ES" dirty="0" err="1" smtClean="0"/>
              <a:t>apartat</a:t>
            </a:r>
            <a:r>
              <a:rPr lang="es-ES" dirty="0" smtClean="0"/>
              <a:t/>
            </a:r>
            <a:br>
              <a:rPr lang="es-ES" dirty="0" smtClean="0"/>
            </a:br>
            <a:r>
              <a:rPr lang="es-ES" dirty="0" smtClean="0"/>
              <a:t/>
            </a:r>
            <a:br>
              <a:rPr lang="es-ES" dirty="0" smtClean="0"/>
            </a:br>
            <a:r>
              <a:rPr lang="es-ES" b="1" dirty="0" smtClean="0"/>
              <a:t>SOCIETAT</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32943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L’educació</a:t>
            </a:r>
            <a:r>
              <a:rPr lang="es-ES" dirty="0" smtClean="0"/>
              <a:t> a </a:t>
            </a:r>
            <a:r>
              <a:rPr lang="es-ES" dirty="0" err="1" smtClean="0"/>
              <a:t>Espanya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988840"/>
            <a:ext cx="5715193" cy="3852040"/>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87282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t>Quart</a:t>
            </a:r>
            <a:r>
              <a:rPr lang="es-ES" dirty="0" smtClean="0"/>
              <a:t> </a:t>
            </a:r>
            <a:r>
              <a:rPr lang="es-ES" dirty="0" err="1" smtClean="0"/>
              <a:t>apartat</a:t>
            </a:r>
            <a:r>
              <a:rPr lang="es-ES" dirty="0" smtClean="0"/>
              <a:t/>
            </a:r>
            <a:br>
              <a:rPr lang="es-ES" dirty="0" smtClean="0"/>
            </a:br>
            <a:r>
              <a:rPr lang="es-ES" dirty="0" smtClean="0"/>
              <a:t/>
            </a:r>
            <a:br>
              <a:rPr lang="es-ES" dirty="0" smtClean="0"/>
            </a:br>
            <a:r>
              <a:rPr lang="es-ES" b="1" dirty="0" smtClean="0"/>
              <a:t>MOVIMENT OBRER</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373216"/>
            <a:ext cx="6400800" cy="265584"/>
          </a:xfrm>
        </p:spPr>
        <p:txBody>
          <a:bodyPr>
            <a:normAutofit fontScale="40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39</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3587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Economia</a:t>
            </a:r>
            <a:r>
              <a:rPr lang="es-ES" dirty="0" smtClean="0"/>
              <a:t> i </a:t>
            </a:r>
            <a:r>
              <a:rPr lang="es-ES" dirty="0" err="1" smtClean="0"/>
              <a:t>societat</a:t>
            </a:r>
            <a:r>
              <a:rPr lang="es-ES" dirty="0" smtClean="0"/>
              <a:t> </a:t>
            </a:r>
            <a:r>
              <a:rPr lang="es-ES" dirty="0" err="1" smtClean="0"/>
              <a:t>segle</a:t>
            </a:r>
            <a:r>
              <a:rPr lang="es-ES" dirty="0" smtClean="0"/>
              <a:t> XX (2/2)</a:t>
            </a:r>
            <a:endParaRPr lang="ca-ES" dirty="0"/>
          </a:p>
        </p:txBody>
      </p:sp>
      <p:sp>
        <p:nvSpPr>
          <p:cNvPr id="3" name="2 Marcador de contenido"/>
          <p:cNvSpPr>
            <a:spLocks noGrp="1"/>
          </p:cNvSpPr>
          <p:nvPr>
            <p:ph idx="1"/>
          </p:nvPr>
        </p:nvSpPr>
        <p:spPr/>
        <p:txBody>
          <a:bodyPr>
            <a:normAutofit fontScale="47500" lnSpcReduction="20000"/>
          </a:bodyPr>
          <a:lstStyle/>
          <a:p>
            <a:r>
              <a:rPr lang="ca-ES" b="1" dirty="0"/>
              <a:t>Amb la consolidació de l'economia capitalista, assistim a una profunda transformació socioeconòmica: el sector agrari es mecanitza i el camp es va buidant, </a:t>
            </a:r>
            <a:r>
              <a:rPr lang="ca-ES" b="1" dirty="0" err="1"/>
              <a:t>paral.lelament</a:t>
            </a:r>
            <a:r>
              <a:rPr lang="ca-ES" b="1" dirty="0"/>
              <a:t> a l'augment constant de les activitats secundàries i terciàries, ubicades sobretot a ciutat, que s'omplen i creixen, no sempre ordenadament i sovint amb molts problemes. </a:t>
            </a:r>
            <a:r>
              <a:rPr lang="ca-ES" b="1" dirty="0" smtClean="0"/>
              <a:t>Catalunya</a:t>
            </a:r>
            <a:r>
              <a:rPr lang="ca-ES" b="1" dirty="0"/>
              <a:t>, el País Basc i Madrid lideraran aquest procés.</a:t>
            </a:r>
            <a:endParaRPr lang="ca-ES" dirty="0"/>
          </a:p>
          <a:p>
            <a:r>
              <a:rPr lang="ca-ES" b="1" dirty="0" smtClean="0"/>
              <a:t>La </a:t>
            </a:r>
            <a:r>
              <a:rPr lang="ca-ES" b="1" dirty="0"/>
              <a:t>nova societat resultant d'aquestes transformacions econòmiques, la societat industrial del segle XX, presenta encara molts desequilibris i desigualtats i forts contrastos entre el món rural i l'urbà.</a:t>
            </a:r>
            <a:endParaRPr lang="ca-ES" dirty="0"/>
          </a:p>
          <a:p>
            <a:r>
              <a:rPr lang="ca-ES" b="1" dirty="0"/>
              <a:t>Aquest desenvolupament econòmic va estar molt supeditat tant a la conjuntura econòmica internacional, com a la pròpia evolució política de l'Estat, cosa que explica la seva irregularitat, alternant períodes de creixement amb d'altres de recessió.</a:t>
            </a:r>
            <a:br>
              <a:rPr lang="ca-ES" b="1" dirty="0"/>
            </a:br>
            <a:r>
              <a:rPr lang="ca-ES" b="1" dirty="0"/>
              <a:t>En línies generals, l'evolució econòmica espanyola presenta aquestes fases: creixement durant els anys de la Primera Guerra Mundial, fort però molt curt; expansió durant bona part dels anys vint, aprofitant de nou la bona conjuntura internacional; recessió a partir de la crisi de 1929; fre a qualsevol possibilitat de creixement durant la guerra civil i la llarguíssima postguerra; espectacular creixement durant els anys seixanta, interromput per la crisi iniciada el 1973; i, a partir de mitjan anys vuitanta, una economia amb </a:t>
            </a:r>
            <a:r>
              <a:rPr lang="ca-ES" b="1" dirty="0" err="1"/>
              <a:t>daltibaixos</a:t>
            </a:r>
            <a:r>
              <a:rPr lang="ca-ES" b="1" dirty="0"/>
              <a:t>, en el nou marc de la Unió Europea i dins el nou context de l'economia global dels nostres dies.</a:t>
            </a:r>
            <a:endParaRPr lang="ca-ES" dirty="0"/>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b="1"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74299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Socialisme</a:t>
            </a:r>
            <a:r>
              <a:rPr lang="es-ES" dirty="0" smtClean="0"/>
              <a:t> i </a:t>
            </a:r>
            <a:r>
              <a:rPr lang="es-ES" dirty="0" err="1" smtClean="0"/>
              <a:t>anarquisme</a:t>
            </a:r>
            <a:r>
              <a:rPr lang="es-ES" dirty="0" smtClean="0"/>
              <a:t> a </a:t>
            </a:r>
            <a:r>
              <a:rPr lang="es-ES" dirty="0" err="1" smtClean="0"/>
              <a:t>Espanya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72816"/>
            <a:ext cx="6480720" cy="4301363"/>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857742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Salaris</a:t>
            </a:r>
            <a:r>
              <a:rPr lang="es-ES" dirty="0" smtClean="0"/>
              <a:t> </a:t>
            </a:r>
            <a:r>
              <a:rPr lang="es-ES" dirty="0" err="1" smtClean="0"/>
              <a:t>obrers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132856"/>
            <a:ext cx="5708572" cy="3642069"/>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706183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de la </a:t>
            </a:r>
            <a:r>
              <a:rPr lang="es-ES" dirty="0" err="1" smtClean="0"/>
              <a:t>població</a:t>
            </a:r>
            <a:r>
              <a:rPr lang="es-ES" dirty="0" smtClean="0"/>
              <a:t> i de </a:t>
            </a:r>
            <a:r>
              <a:rPr lang="es-ES" dirty="0" err="1" smtClean="0"/>
              <a:t>l’agricultura</a:t>
            </a:r>
            <a:r>
              <a:rPr lang="es-ES" dirty="0" smtClean="0"/>
              <a:t> entre 1900 i 1930?</a:t>
            </a:r>
            <a:endParaRPr lang="ca-ES" dirty="0"/>
          </a:p>
        </p:txBody>
      </p:sp>
      <p:sp>
        <p:nvSpPr>
          <p:cNvPr id="3" name="2 Marcador de contenido"/>
          <p:cNvSpPr>
            <a:spLocks noGrp="1"/>
          </p:cNvSpPr>
          <p:nvPr>
            <p:ph idx="1"/>
          </p:nvPr>
        </p:nvSpPr>
        <p:spPr>
          <a:solidFill>
            <a:schemeClr val="bg2">
              <a:lumMod val="90000"/>
            </a:schemeClr>
          </a:solidFill>
        </p:spPr>
        <p:txBody>
          <a:bodyPr>
            <a:normAutofit fontScale="62500" lnSpcReduction="20000"/>
          </a:bodyPr>
          <a:lstStyle/>
          <a:p>
            <a:r>
              <a:rPr lang="es-ES" dirty="0" err="1" smtClean="0"/>
              <a:t>Quines</a:t>
            </a:r>
            <a:r>
              <a:rPr lang="es-ES" dirty="0" smtClean="0"/>
              <a:t> </a:t>
            </a:r>
            <a:r>
              <a:rPr lang="es-ES" dirty="0" err="1" smtClean="0"/>
              <a:t>són</a:t>
            </a:r>
            <a:r>
              <a:rPr lang="es-ES" dirty="0" smtClean="0"/>
              <a:t> les </a:t>
            </a:r>
            <a:r>
              <a:rPr lang="es-ES" dirty="0" err="1" smtClean="0"/>
              <a:t>similituds</a:t>
            </a:r>
            <a:r>
              <a:rPr lang="es-ES" dirty="0" smtClean="0"/>
              <a:t> i les </a:t>
            </a:r>
            <a:r>
              <a:rPr lang="es-ES" dirty="0" err="1" smtClean="0"/>
              <a:t>diferències</a:t>
            </a:r>
            <a:r>
              <a:rPr lang="es-ES" dirty="0" smtClean="0"/>
              <a:t> entre Catalunya i </a:t>
            </a:r>
            <a:r>
              <a:rPr lang="es-ES" dirty="0" err="1" smtClean="0"/>
              <a:t>Espanya</a:t>
            </a:r>
            <a:r>
              <a:rPr lang="es-ES" dirty="0" smtClean="0"/>
              <a:t> </a:t>
            </a:r>
            <a:r>
              <a:rPr lang="es-ES" dirty="0" err="1" smtClean="0"/>
              <a:t>pel</a:t>
            </a:r>
            <a:r>
              <a:rPr lang="es-ES" dirty="0" smtClean="0"/>
              <a:t> que fa a </a:t>
            </a:r>
            <a:r>
              <a:rPr lang="es-ES" dirty="0" err="1" smtClean="0"/>
              <a:t>l’evolució</a:t>
            </a:r>
            <a:r>
              <a:rPr lang="es-ES" dirty="0" smtClean="0"/>
              <a:t> de la </a:t>
            </a:r>
            <a:r>
              <a:rPr lang="es-ES" dirty="0" err="1" smtClean="0"/>
              <a:t>població</a:t>
            </a:r>
            <a:r>
              <a:rPr lang="es-ES" dirty="0" smtClean="0"/>
              <a:t> absoluta i del </a:t>
            </a:r>
            <a:r>
              <a:rPr lang="es-ES" dirty="0" err="1" smtClean="0"/>
              <a:t>creixement</a:t>
            </a:r>
            <a:r>
              <a:rPr lang="es-ES" dirty="0" smtClean="0"/>
              <a:t> natural?</a:t>
            </a:r>
          </a:p>
          <a:p>
            <a:r>
              <a:rPr lang="es-ES" dirty="0" smtClean="0"/>
              <a:t>A quina </a:t>
            </a:r>
            <a:r>
              <a:rPr lang="es-ES" dirty="0" err="1" smtClean="0"/>
              <a:t>combinació</a:t>
            </a:r>
            <a:r>
              <a:rPr lang="es-ES" dirty="0" smtClean="0"/>
              <a:t> de </a:t>
            </a:r>
            <a:r>
              <a:rPr lang="es-ES" dirty="0" err="1" smtClean="0"/>
              <a:t>factors</a:t>
            </a:r>
            <a:r>
              <a:rPr lang="es-ES" dirty="0" smtClean="0"/>
              <a:t> va ser </a:t>
            </a:r>
            <a:r>
              <a:rPr lang="es-ES" dirty="0" err="1" smtClean="0"/>
              <a:t>degut</a:t>
            </a:r>
            <a:r>
              <a:rPr lang="es-ES" dirty="0" smtClean="0"/>
              <a:t> </a:t>
            </a:r>
            <a:r>
              <a:rPr lang="es-ES" dirty="0" err="1" smtClean="0"/>
              <a:t>l’augment</a:t>
            </a:r>
            <a:r>
              <a:rPr lang="es-ES" dirty="0" smtClean="0"/>
              <a:t> de </a:t>
            </a:r>
            <a:r>
              <a:rPr lang="es-ES" dirty="0" err="1" smtClean="0"/>
              <a:t>població</a:t>
            </a:r>
            <a:r>
              <a:rPr lang="es-ES" dirty="0" smtClean="0"/>
              <a:t> a </a:t>
            </a:r>
            <a:r>
              <a:rPr lang="es-ES" dirty="0" err="1" smtClean="0"/>
              <a:t>Espanya</a:t>
            </a:r>
            <a:r>
              <a:rPr lang="es-ES" dirty="0" smtClean="0"/>
              <a:t> </a:t>
            </a:r>
            <a:r>
              <a:rPr lang="es-ES" dirty="0" err="1" smtClean="0"/>
              <a:t>durant</a:t>
            </a:r>
            <a:r>
              <a:rPr lang="es-ES" dirty="0" smtClean="0"/>
              <a:t> el primer </a:t>
            </a:r>
            <a:r>
              <a:rPr lang="es-ES" dirty="0" err="1" smtClean="0"/>
              <a:t>terç</a:t>
            </a:r>
            <a:r>
              <a:rPr lang="es-ES" dirty="0" smtClean="0"/>
              <a:t> del </a:t>
            </a:r>
            <a:r>
              <a:rPr lang="es-ES" dirty="0" err="1" smtClean="0"/>
              <a:t>segle</a:t>
            </a:r>
            <a:r>
              <a:rPr lang="es-ES" dirty="0" smtClean="0"/>
              <a:t> XX?</a:t>
            </a:r>
          </a:p>
          <a:p>
            <a:r>
              <a:rPr lang="es-ES" dirty="0" err="1" smtClean="0"/>
              <a:t>Quins</a:t>
            </a:r>
            <a:r>
              <a:rPr lang="es-ES" dirty="0" smtClean="0"/>
              <a:t> van ser </a:t>
            </a:r>
            <a:r>
              <a:rPr lang="es-ES" dirty="0" err="1" smtClean="0"/>
              <a:t>els</a:t>
            </a:r>
            <a:r>
              <a:rPr lang="es-ES" dirty="0" smtClean="0"/>
              <a:t> </a:t>
            </a:r>
            <a:r>
              <a:rPr lang="es-ES" dirty="0" err="1" smtClean="0"/>
              <a:t>focus</a:t>
            </a:r>
            <a:r>
              <a:rPr lang="es-ES" dirty="0" smtClean="0"/>
              <a:t> </a:t>
            </a:r>
            <a:r>
              <a:rPr lang="es-ES" dirty="0" err="1" smtClean="0"/>
              <a:t>d’atracció</a:t>
            </a:r>
            <a:r>
              <a:rPr lang="es-ES" dirty="0" smtClean="0"/>
              <a:t> </a:t>
            </a:r>
            <a:r>
              <a:rPr lang="es-ES" dirty="0" err="1" smtClean="0"/>
              <a:t>d’emigració</a:t>
            </a:r>
            <a:r>
              <a:rPr lang="es-ES" dirty="0" smtClean="0"/>
              <a:t> interior a </a:t>
            </a:r>
            <a:r>
              <a:rPr lang="es-ES" dirty="0" err="1" smtClean="0"/>
              <a:t>Espanya</a:t>
            </a:r>
            <a:r>
              <a:rPr lang="es-ES" dirty="0" smtClean="0"/>
              <a:t> a </a:t>
            </a:r>
            <a:r>
              <a:rPr lang="es-ES" dirty="0" err="1" smtClean="0"/>
              <a:t>principi</a:t>
            </a:r>
            <a:r>
              <a:rPr lang="es-ES" dirty="0" smtClean="0"/>
              <a:t> del </a:t>
            </a:r>
            <a:r>
              <a:rPr lang="es-ES" dirty="0" err="1" smtClean="0"/>
              <a:t>segle</a:t>
            </a:r>
            <a:r>
              <a:rPr lang="es-ES" dirty="0" smtClean="0"/>
              <a:t> XX?</a:t>
            </a:r>
          </a:p>
          <a:p>
            <a:r>
              <a:rPr lang="es-ES" dirty="0" smtClean="0"/>
              <a:t>Enumera les </a:t>
            </a:r>
            <a:r>
              <a:rPr lang="es-ES" dirty="0" err="1" smtClean="0"/>
              <a:t>continuïtats</a:t>
            </a:r>
            <a:r>
              <a:rPr lang="es-ES" dirty="0" smtClean="0"/>
              <a:t> i </a:t>
            </a:r>
            <a:r>
              <a:rPr lang="es-ES" dirty="0" err="1" smtClean="0"/>
              <a:t>els</a:t>
            </a:r>
            <a:r>
              <a:rPr lang="es-ES" dirty="0" smtClean="0"/>
              <a:t> </a:t>
            </a:r>
            <a:r>
              <a:rPr lang="es-ES" dirty="0" err="1" smtClean="0"/>
              <a:t>canvis</a:t>
            </a:r>
            <a:r>
              <a:rPr lang="es-ES" dirty="0" smtClean="0"/>
              <a:t> de </a:t>
            </a:r>
            <a:r>
              <a:rPr lang="es-ES" dirty="0" err="1" smtClean="0"/>
              <a:t>l’agricultura</a:t>
            </a:r>
            <a:r>
              <a:rPr lang="es-ES" dirty="0" smtClean="0"/>
              <a:t> </a:t>
            </a:r>
            <a:r>
              <a:rPr lang="es-ES" dirty="0" err="1" smtClean="0"/>
              <a:t>espanyola</a:t>
            </a:r>
            <a:r>
              <a:rPr lang="es-ES" dirty="0" smtClean="0"/>
              <a:t> </a:t>
            </a:r>
            <a:r>
              <a:rPr lang="es-ES" dirty="0" err="1" smtClean="0"/>
              <a:t>durant</a:t>
            </a:r>
            <a:r>
              <a:rPr lang="es-ES" dirty="0" smtClean="0"/>
              <a:t> el primer </a:t>
            </a:r>
            <a:r>
              <a:rPr lang="es-ES" dirty="0" err="1" smtClean="0"/>
              <a:t>terç</a:t>
            </a:r>
            <a:r>
              <a:rPr lang="es-ES" dirty="0" smtClean="0"/>
              <a:t> del </a:t>
            </a:r>
            <a:r>
              <a:rPr lang="es-ES" dirty="0" err="1" smtClean="0"/>
              <a:t>segle</a:t>
            </a:r>
            <a:r>
              <a:rPr lang="es-ES" dirty="0" smtClean="0"/>
              <a:t> XX respecte de la </a:t>
            </a:r>
            <a:r>
              <a:rPr lang="es-ES" dirty="0" err="1" smtClean="0"/>
              <a:t>situació</a:t>
            </a:r>
            <a:r>
              <a:rPr lang="es-ES" dirty="0" smtClean="0"/>
              <a:t> del </a:t>
            </a:r>
            <a:r>
              <a:rPr lang="es-ES" dirty="0" err="1" smtClean="0"/>
              <a:t>segle</a:t>
            </a:r>
            <a:r>
              <a:rPr lang="es-ES" dirty="0" smtClean="0"/>
              <a:t> anterior.</a:t>
            </a:r>
          </a:p>
          <a:p>
            <a:r>
              <a:rPr lang="es-ES" dirty="0" smtClean="0"/>
              <a:t>En </a:t>
            </a:r>
            <a:r>
              <a:rPr lang="es-ES" dirty="0" err="1" smtClean="0"/>
              <a:t>què</a:t>
            </a:r>
            <a:r>
              <a:rPr lang="es-ES" dirty="0" smtClean="0"/>
              <a:t> </a:t>
            </a:r>
            <a:r>
              <a:rPr lang="es-ES" dirty="0" err="1" smtClean="0"/>
              <a:t>consistia</a:t>
            </a:r>
            <a:r>
              <a:rPr lang="es-ES" dirty="0" smtClean="0"/>
              <a:t> el contracte </a:t>
            </a:r>
            <a:r>
              <a:rPr lang="es-ES" dirty="0" err="1" smtClean="0"/>
              <a:t>d’arrendament</a:t>
            </a:r>
            <a:r>
              <a:rPr lang="es-ES" dirty="0" smtClean="0"/>
              <a:t> a </a:t>
            </a:r>
            <a:r>
              <a:rPr lang="es-ES" dirty="0" err="1" smtClean="0"/>
              <a:t>llarg</a:t>
            </a:r>
            <a:r>
              <a:rPr lang="es-ES" dirty="0" smtClean="0"/>
              <a:t> </a:t>
            </a:r>
            <a:r>
              <a:rPr lang="es-ES" dirty="0" err="1" smtClean="0"/>
              <a:t>termini</a:t>
            </a:r>
            <a:r>
              <a:rPr lang="es-ES" dirty="0" smtClean="0"/>
              <a:t>? I el contracte </a:t>
            </a:r>
            <a:r>
              <a:rPr lang="es-ES" dirty="0" err="1" smtClean="0"/>
              <a:t>d’emfiteusi</a:t>
            </a:r>
            <a:r>
              <a:rPr lang="es-ES" dirty="0" smtClean="0"/>
              <a:t>? El contracte de </a:t>
            </a:r>
            <a:r>
              <a:rPr lang="es-ES" dirty="0" err="1" smtClean="0"/>
              <a:t>rabassa</a:t>
            </a:r>
            <a:r>
              <a:rPr lang="es-ES" dirty="0" smtClean="0"/>
              <a:t> </a:t>
            </a:r>
            <a:r>
              <a:rPr lang="es-ES" dirty="0" err="1" smtClean="0"/>
              <a:t>morta</a:t>
            </a:r>
            <a:r>
              <a:rPr lang="es-ES" dirty="0" smtClean="0"/>
              <a:t> era a </a:t>
            </a:r>
            <a:r>
              <a:rPr lang="es-ES" dirty="0" err="1" smtClean="0"/>
              <a:t>llarg</a:t>
            </a:r>
            <a:r>
              <a:rPr lang="es-ES" dirty="0" smtClean="0"/>
              <a:t> </a:t>
            </a:r>
            <a:r>
              <a:rPr lang="es-ES" dirty="0" err="1" smtClean="0"/>
              <a:t>termini</a:t>
            </a:r>
            <a:r>
              <a:rPr lang="es-ES" dirty="0" smtClean="0"/>
              <a:t> o </a:t>
            </a:r>
            <a:r>
              <a:rPr lang="es-ES" dirty="0" err="1" smtClean="0"/>
              <a:t>indefinit</a:t>
            </a:r>
            <a:r>
              <a:rPr lang="es-ES" dirty="0" smtClean="0"/>
              <a:t>?</a:t>
            </a:r>
          </a:p>
          <a:p>
            <a:r>
              <a:rPr lang="es-ES" dirty="0" err="1" smtClean="0"/>
              <a:t>Quins</a:t>
            </a:r>
            <a:r>
              <a:rPr lang="es-ES" dirty="0" smtClean="0"/>
              <a:t> van ser </a:t>
            </a:r>
            <a:r>
              <a:rPr lang="es-ES" dirty="0" err="1" smtClean="0"/>
              <a:t>els</a:t>
            </a:r>
            <a:r>
              <a:rPr lang="es-ES" dirty="0" smtClean="0"/>
              <a:t> </a:t>
            </a:r>
            <a:r>
              <a:rPr lang="es-ES" dirty="0" err="1" smtClean="0"/>
              <a:t>factors</a:t>
            </a:r>
            <a:r>
              <a:rPr lang="es-ES" dirty="0" smtClean="0"/>
              <a:t> que van </a:t>
            </a:r>
            <a:r>
              <a:rPr lang="es-ES" dirty="0" err="1" smtClean="0"/>
              <a:t>conduir</a:t>
            </a:r>
            <a:r>
              <a:rPr lang="es-ES" dirty="0" smtClean="0"/>
              <a:t> al clima de </a:t>
            </a:r>
            <a:r>
              <a:rPr lang="es-ES" dirty="0" err="1" smtClean="0"/>
              <a:t>tensió</a:t>
            </a:r>
            <a:r>
              <a:rPr lang="es-ES" dirty="0" smtClean="0"/>
              <a:t> social que es </a:t>
            </a:r>
            <a:r>
              <a:rPr lang="es-ES" dirty="0" err="1" smtClean="0"/>
              <a:t>visqué</a:t>
            </a:r>
            <a:r>
              <a:rPr lang="es-ES" dirty="0" smtClean="0"/>
              <a:t> al camp </a:t>
            </a:r>
            <a:r>
              <a:rPr lang="es-ES" dirty="0" err="1" smtClean="0"/>
              <a:t>andalús</a:t>
            </a:r>
            <a:r>
              <a:rPr lang="es-ES" dirty="0" smtClean="0"/>
              <a:t> </a:t>
            </a:r>
            <a:r>
              <a:rPr lang="es-ES" dirty="0" err="1" smtClean="0"/>
              <a:t>durant</a:t>
            </a:r>
            <a:r>
              <a:rPr lang="es-ES" dirty="0" smtClean="0"/>
              <a:t> </a:t>
            </a:r>
            <a:r>
              <a:rPr lang="es-ES" dirty="0" err="1" smtClean="0"/>
              <a:t>aquest</a:t>
            </a:r>
            <a:r>
              <a:rPr lang="es-ES" dirty="0" smtClean="0"/>
              <a:t> </a:t>
            </a:r>
            <a:r>
              <a:rPr lang="es-ES" dirty="0" err="1" smtClean="0"/>
              <a:t>període</a:t>
            </a:r>
            <a:r>
              <a:rPr lang="es-ES" dirty="0" smtClean="0"/>
              <a:t>? </a:t>
            </a:r>
            <a:r>
              <a:rPr lang="es-ES" dirty="0" err="1" smtClean="0"/>
              <a:t>Com</a:t>
            </a:r>
            <a:r>
              <a:rPr lang="es-ES" dirty="0" smtClean="0"/>
              <a:t> </a:t>
            </a:r>
            <a:r>
              <a:rPr lang="es-ES" dirty="0" err="1" smtClean="0"/>
              <a:t>entenien</a:t>
            </a:r>
            <a:r>
              <a:rPr lang="es-ES" dirty="0" smtClean="0"/>
              <a:t> que </a:t>
            </a:r>
            <a:r>
              <a:rPr lang="es-ES" dirty="0" err="1" smtClean="0"/>
              <a:t>havia</a:t>
            </a:r>
            <a:r>
              <a:rPr lang="es-ES" dirty="0" smtClean="0"/>
              <a:t> de ser la reforma </a:t>
            </a:r>
            <a:r>
              <a:rPr lang="es-ES" dirty="0" err="1" smtClean="0"/>
              <a:t>agrària</a:t>
            </a:r>
            <a:r>
              <a:rPr lang="es-ES" dirty="0" smtClean="0"/>
              <a:t>, </a:t>
            </a:r>
            <a:r>
              <a:rPr lang="es-ES" dirty="0" err="1" smtClean="0"/>
              <a:t>els</a:t>
            </a:r>
            <a:r>
              <a:rPr lang="es-ES" dirty="0" smtClean="0"/>
              <a:t> </a:t>
            </a:r>
            <a:r>
              <a:rPr lang="es-ES" dirty="0" err="1" smtClean="0"/>
              <a:t>camperols</a:t>
            </a:r>
            <a:r>
              <a:rPr lang="es-ES" dirty="0" smtClean="0"/>
              <a:t> </a:t>
            </a:r>
            <a:r>
              <a:rPr lang="es-ES" dirty="0" err="1" smtClean="0"/>
              <a:t>andalusos</a:t>
            </a:r>
            <a:r>
              <a:rPr lang="es-ES" dirty="0" smtClean="0"/>
              <a:t>?</a:t>
            </a:r>
          </a:p>
          <a:p>
            <a:r>
              <a:rPr lang="es-ES" dirty="0" err="1" smtClean="0"/>
              <a:t>Quin</a:t>
            </a:r>
            <a:r>
              <a:rPr lang="es-ES" dirty="0" smtClean="0"/>
              <a:t> va ser </a:t>
            </a:r>
            <a:r>
              <a:rPr lang="es-ES" dirty="0" err="1" smtClean="0"/>
              <a:t>l’origen</a:t>
            </a:r>
            <a:r>
              <a:rPr lang="es-ES" dirty="0" smtClean="0"/>
              <a:t> del </a:t>
            </a:r>
            <a:r>
              <a:rPr lang="es-ES" dirty="0" err="1" smtClean="0"/>
              <a:t>conflicte</a:t>
            </a:r>
            <a:r>
              <a:rPr lang="es-ES" dirty="0" smtClean="0"/>
              <a:t> entre </a:t>
            </a:r>
            <a:r>
              <a:rPr lang="es-ES" dirty="0" err="1" smtClean="0"/>
              <a:t>els</a:t>
            </a:r>
            <a:r>
              <a:rPr lang="es-ES" dirty="0" smtClean="0"/>
              <a:t> </a:t>
            </a:r>
            <a:r>
              <a:rPr lang="es-ES" dirty="0" err="1" smtClean="0"/>
              <a:t>propietaris</a:t>
            </a:r>
            <a:r>
              <a:rPr lang="es-ES" dirty="0" smtClean="0"/>
              <a:t> i </a:t>
            </a:r>
            <a:r>
              <a:rPr lang="es-ES" dirty="0" err="1" smtClean="0"/>
              <a:t>els</a:t>
            </a:r>
            <a:r>
              <a:rPr lang="es-ES" dirty="0" smtClean="0"/>
              <a:t> </a:t>
            </a:r>
            <a:r>
              <a:rPr lang="es-ES" dirty="0" err="1" smtClean="0"/>
              <a:t>rabassaires</a:t>
            </a:r>
            <a:r>
              <a:rPr lang="es-ES" dirty="0" smtClean="0"/>
              <a:t> que </a:t>
            </a:r>
            <a:r>
              <a:rPr lang="es-ES" dirty="0" err="1" smtClean="0"/>
              <a:t>esclatà</a:t>
            </a:r>
            <a:r>
              <a:rPr lang="es-ES" dirty="0" smtClean="0"/>
              <a:t> a Catalunya al </a:t>
            </a:r>
            <a:r>
              <a:rPr lang="es-ES" dirty="0" err="1" smtClean="0"/>
              <a:t>tombant</a:t>
            </a:r>
            <a:r>
              <a:rPr lang="es-ES" dirty="0" smtClean="0"/>
              <a:t> del </a:t>
            </a:r>
            <a:r>
              <a:rPr lang="es-ES" dirty="0" err="1" smtClean="0"/>
              <a:t>segle</a:t>
            </a:r>
            <a:r>
              <a:rPr lang="es-ES" dirty="0" smtClean="0"/>
              <a:t> XIX al </a:t>
            </a:r>
            <a:r>
              <a:rPr lang="es-ES" dirty="0" err="1" smtClean="0"/>
              <a:t>segle</a:t>
            </a:r>
            <a:r>
              <a:rPr lang="es-ES" dirty="0" smtClean="0"/>
              <a:t> XX?</a:t>
            </a:r>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42</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26641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de la </a:t>
            </a:r>
            <a:r>
              <a:rPr lang="es-ES" dirty="0" err="1" smtClean="0"/>
              <a:t>indústria</a:t>
            </a:r>
            <a:r>
              <a:rPr lang="es-ES" dirty="0"/>
              <a:t/>
            </a:r>
            <a:br>
              <a:rPr lang="es-ES" dirty="0"/>
            </a:br>
            <a:r>
              <a:rPr lang="es-ES" dirty="0" smtClean="0"/>
              <a:t>entre 1900 i 1930?</a:t>
            </a:r>
            <a:endParaRPr lang="ca-ES" dirty="0"/>
          </a:p>
        </p:txBody>
      </p:sp>
      <p:sp>
        <p:nvSpPr>
          <p:cNvPr id="3" name="2 Marcador de contenido"/>
          <p:cNvSpPr>
            <a:spLocks noGrp="1"/>
          </p:cNvSpPr>
          <p:nvPr>
            <p:ph idx="1"/>
          </p:nvPr>
        </p:nvSpPr>
        <p:spPr>
          <a:solidFill>
            <a:schemeClr val="bg2">
              <a:lumMod val="90000"/>
            </a:schemeClr>
          </a:solidFill>
        </p:spPr>
        <p:txBody>
          <a:bodyPr>
            <a:normAutofit fontScale="77500" lnSpcReduction="20000"/>
          </a:bodyPr>
          <a:lstStyle/>
          <a:p>
            <a:r>
              <a:rPr lang="es-ES" dirty="0" smtClean="0"/>
              <a:t>Enumera les </a:t>
            </a:r>
            <a:r>
              <a:rPr lang="es-ES" dirty="0" err="1" smtClean="0"/>
              <a:t>característiques</a:t>
            </a:r>
            <a:r>
              <a:rPr lang="es-ES" dirty="0" smtClean="0"/>
              <a:t> </a:t>
            </a:r>
            <a:r>
              <a:rPr lang="es-ES" dirty="0" err="1" smtClean="0"/>
              <a:t>bàsiques</a:t>
            </a:r>
            <a:r>
              <a:rPr lang="es-ES" dirty="0" smtClean="0"/>
              <a:t> de </a:t>
            </a:r>
            <a:r>
              <a:rPr lang="es-ES" dirty="0" err="1" smtClean="0"/>
              <a:t>l’evolució</a:t>
            </a:r>
            <a:r>
              <a:rPr lang="es-ES" dirty="0" smtClean="0"/>
              <a:t> de la </a:t>
            </a:r>
            <a:r>
              <a:rPr lang="es-ES" dirty="0" err="1" smtClean="0"/>
              <a:t>indústria</a:t>
            </a:r>
            <a:r>
              <a:rPr lang="es-ES" dirty="0" smtClean="0"/>
              <a:t> a </a:t>
            </a:r>
            <a:r>
              <a:rPr lang="es-ES" dirty="0" err="1" smtClean="0"/>
              <a:t>Espanya</a:t>
            </a:r>
            <a:r>
              <a:rPr lang="es-ES" dirty="0" smtClean="0"/>
              <a:t> en el </a:t>
            </a:r>
            <a:r>
              <a:rPr lang="es-ES" dirty="0" err="1" smtClean="0"/>
              <a:t>període</a:t>
            </a:r>
            <a:r>
              <a:rPr lang="es-ES" dirty="0" smtClean="0"/>
              <a:t> 1900-1930.</a:t>
            </a:r>
          </a:p>
          <a:p>
            <a:r>
              <a:rPr lang="es-ES" dirty="0" err="1" smtClean="0"/>
              <a:t>Quines</a:t>
            </a:r>
            <a:r>
              <a:rPr lang="es-ES" dirty="0" smtClean="0"/>
              <a:t> </a:t>
            </a:r>
            <a:r>
              <a:rPr lang="es-ES" dirty="0" err="1" smtClean="0"/>
              <a:t>dificultats</a:t>
            </a:r>
            <a:r>
              <a:rPr lang="es-ES" dirty="0" smtClean="0"/>
              <a:t> va </a:t>
            </a:r>
            <a:r>
              <a:rPr lang="es-ES" dirty="0" err="1" smtClean="0"/>
              <a:t>trobar</a:t>
            </a:r>
            <a:r>
              <a:rPr lang="es-ES" dirty="0" smtClean="0"/>
              <a:t> la </a:t>
            </a:r>
            <a:r>
              <a:rPr lang="es-ES" dirty="0" err="1" smtClean="0"/>
              <a:t>indústria</a:t>
            </a:r>
            <a:r>
              <a:rPr lang="es-ES" dirty="0" smtClean="0"/>
              <a:t> </a:t>
            </a:r>
            <a:r>
              <a:rPr lang="es-ES" dirty="0" err="1" smtClean="0"/>
              <a:t>espanyola</a:t>
            </a:r>
            <a:r>
              <a:rPr lang="es-ES" dirty="0" smtClean="0"/>
              <a:t> per al </a:t>
            </a:r>
            <a:r>
              <a:rPr lang="es-ES" dirty="0" err="1" smtClean="0"/>
              <a:t>seu</a:t>
            </a:r>
            <a:r>
              <a:rPr lang="es-ES" dirty="0" smtClean="0"/>
              <a:t> </a:t>
            </a:r>
            <a:r>
              <a:rPr lang="es-ES" dirty="0" err="1" smtClean="0"/>
              <a:t>desenvolupament</a:t>
            </a:r>
            <a:r>
              <a:rPr lang="es-ES" dirty="0" smtClean="0"/>
              <a:t>?</a:t>
            </a:r>
          </a:p>
          <a:p>
            <a:r>
              <a:rPr lang="es-ES" dirty="0" smtClean="0"/>
              <a:t>Per </a:t>
            </a:r>
            <a:r>
              <a:rPr lang="es-ES" dirty="0" err="1" smtClean="0"/>
              <a:t>que`la</a:t>
            </a:r>
            <a:r>
              <a:rPr lang="es-ES" dirty="0" smtClean="0"/>
              <a:t> </a:t>
            </a:r>
            <a:r>
              <a:rPr lang="es-ES" dirty="0" err="1" smtClean="0"/>
              <a:t>conjuntura</a:t>
            </a:r>
            <a:r>
              <a:rPr lang="es-ES" dirty="0" smtClean="0"/>
              <a:t> </a:t>
            </a:r>
            <a:r>
              <a:rPr lang="es-ES" dirty="0" err="1" smtClean="0"/>
              <a:t>econòmica</a:t>
            </a:r>
            <a:r>
              <a:rPr lang="es-ES" dirty="0" smtClean="0"/>
              <a:t> del </a:t>
            </a:r>
            <a:r>
              <a:rPr lang="es-ES" dirty="0" err="1" smtClean="0"/>
              <a:t>període</a:t>
            </a:r>
            <a:r>
              <a:rPr lang="es-ES" dirty="0" smtClean="0"/>
              <a:t> 1914-1918 va ser </a:t>
            </a:r>
            <a:r>
              <a:rPr lang="es-ES" dirty="0" err="1" smtClean="0"/>
              <a:t>important</a:t>
            </a:r>
            <a:r>
              <a:rPr lang="es-ES" dirty="0" smtClean="0"/>
              <a:t> per a </a:t>
            </a:r>
            <a:r>
              <a:rPr lang="es-ES" dirty="0" err="1" smtClean="0"/>
              <a:t>l’economia</a:t>
            </a:r>
            <a:r>
              <a:rPr lang="es-ES" dirty="0" smtClean="0"/>
              <a:t> industrial </a:t>
            </a:r>
            <a:r>
              <a:rPr lang="es-ES" dirty="0" err="1" smtClean="0"/>
              <a:t>espanyola</a:t>
            </a:r>
            <a:r>
              <a:rPr lang="es-ES" dirty="0" smtClean="0"/>
              <a:t>, en general, i catalana, en particular? Quina </a:t>
            </a:r>
            <a:r>
              <a:rPr lang="es-ES" dirty="0" err="1" smtClean="0"/>
              <a:t>repercussió</a:t>
            </a:r>
            <a:r>
              <a:rPr lang="es-ES" dirty="0" smtClean="0"/>
              <a:t> va </a:t>
            </a:r>
            <a:r>
              <a:rPr lang="es-ES" dirty="0" err="1" smtClean="0"/>
              <a:t>tenir</a:t>
            </a:r>
            <a:r>
              <a:rPr lang="es-ES" dirty="0" smtClean="0"/>
              <a:t> </a:t>
            </a:r>
            <a:r>
              <a:rPr lang="es-ES" dirty="0" err="1" smtClean="0"/>
              <a:t>aquesta</a:t>
            </a:r>
            <a:r>
              <a:rPr lang="es-ES" dirty="0" smtClean="0"/>
              <a:t> </a:t>
            </a:r>
            <a:r>
              <a:rPr lang="es-ES" dirty="0" err="1" smtClean="0"/>
              <a:t>situació</a:t>
            </a:r>
            <a:r>
              <a:rPr lang="es-ES" dirty="0" smtClean="0"/>
              <a:t> en </a:t>
            </a:r>
            <a:r>
              <a:rPr lang="es-ES" dirty="0" err="1" smtClean="0"/>
              <a:t>els</a:t>
            </a:r>
            <a:r>
              <a:rPr lang="es-ES" dirty="0" smtClean="0"/>
              <a:t> </a:t>
            </a:r>
            <a:r>
              <a:rPr lang="es-ES" dirty="0" err="1" smtClean="0"/>
              <a:t>preus</a:t>
            </a:r>
            <a:r>
              <a:rPr lang="es-ES" dirty="0" smtClean="0"/>
              <a:t> i en </a:t>
            </a:r>
            <a:r>
              <a:rPr lang="es-ES" dirty="0" err="1" smtClean="0"/>
              <a:t>els</a:t>
            </a:r>
            <a:r>
              <a:rPr lang="es-ES" dirty="0" smtClean="0"/>
              <a:t> </a:t>
            </a:r>
            <a:r>
              <a:rPr lang="es-ES" dirty="0" err="1" smtClean="0"/>
              <a:t>salaris</a:t>
            </a:r>
            <a:r>
              <a:rPr lang="es-ES" dirty="0" smtClean="0"/>
              <a:t>?</a:t>
            </a:r>
          </a:p>
          <a:p>
            <a:r>
              <a:rPr lang="es-ES" dirty="0" smtClean="0"/>
              <a:t>Per </a:t>
            </a:r>
            <a:r>
              <a:rPr lang="es-ES" dirty="0" err="1" smtClean="0"/>
              <a:t>quines</a:t>
            </a:r>
            <a:r>
              <a:rPr lang="es-ES" dirty="0" smtClean="0"/>
              <a:t> </a:t>
            </a:r>
            <a:r>
              <a:rPr lang="es-ES" dirty="0" err="1" smtClean="0"/>
              <a:t>raons</a:t>
            </a:r>
            <a:r>
              <a:rPr lang="es-ES" dirty="0" smtClean="0"/>
              <a:t>, un </a:t>
            </a:r>
            <a:r>
              <a:rPr lang="es-ES" dirty="0" err="1" smtClean="0"/>
              <a:t>cop</a:t>
            </a:r>
            <a:r>
              <a:rPr lang="es-ES" dirty="0" smtClean="0"/>
              <a:t> acabada la primera guerra mundial, la </a:t>
            </a:r>
            <a:r>
              <a:rPr lang="es-ES" dirty="0" err="1" smtClean="0"/>
              <a:t>indústria</a:t>
            </a:r>
            <a:r>
              <a:rPr lang="es-ES" dirty="0" smtClean="0"/>
              <a:t> catalana va entrar en </a:t>
            </a:r>
            <a:r>
              <a:rPr lang="es-ES" dirty="0" err="1" smtClean="0"/>
              <a:t>crisi</a:t>
            </a:r>
            <a:r>
              <a:rPr lang="es-ES" dirty="0" smtClean="0"/>
              <a:t>? </a:t>
            </a:r>
            <a:r>
              <a:rPr lang="es-ES" dirty="0" err="1" smtClean="0"/>
              <a:t>Què</a:t>
            </a:r>
            <a:r>
              <a:rPr lang="es-ES" dirty="0" smtClean="0"/>
              <a:t> </a:t>
            </a:r>
            <a:r>
              <a:rPr lang="es-ES" dirty="0" err="1" smtClean="0"/>
              <a:t>vol</a:t>
            </a:r>
            <a:r>
              <a:rPr lang="es-ES" dirty="0" smtClean="0"/>
              <a:t> </a:t>
            </a:r>
            <a:r>
              <a:rPr lang="es-ES" dirty="0" err="1" smtClean="0"/>
              <a:t>dir</a:t>
            </a:r>
            <a:r>
              <a:rPr lang="es-ES" dirty="0" smtClean="0"/>
              <a:t> que es va reorientar la </a:t>
            </a:r>
            <a:r>
              <a:rPr lang="es-ES" dirty="0" err="1" smtClean="0"/>
              <a:t>producció</a:t>
            </a:r>
            <a:r>
              <a:rPr lang="es-ES" dirty="0" smtClean="0"/>
              <a:t> </a:t>
            </a:r>
            <a:r>
              <a:rPr lang="es-ES" dirty="0" err="1" smtClean="0"/>
              <a:t>cap</a:t>
            </a:r>
            <a:r>
              <a:rPr lang="es-ES" dirty="0" smtClean="0"/>
              <a:t> a la </a:t>
            </a:r>
            <a:r>
              <a:rPr lang="es-ES" dirty="0" err="1" smtClean="0"/>
              <a:t>dependència</a:t>
            </a:r>
            <a:r>
              <a:rPr lang="es-ES" dirty="0" smtClean="0"/>
              <a:t> del </a:t>
            </a:r>
            <a:r>
              <a:rPr lang="es-ES" dirty="0" err="1" smtClean="0"/>
              <a:t>mercat</a:t>
            </a:r>
            <a:r>
              <a:rPr lang="es-ES" dirty="0" smtClean="0"/>
              <a:t> interior i el </a:t>
            </a:r>
            <a:r>
              <a:rPr lang="es-ES" dirty="0" err="1" smtClean="0"/>
              <a:t>retorn</a:t>
            </a:r>
            <a:r>
              <a:rPr lang="es-ES" dirty="0" smtClean="0"/>
              <a:t> del </a:t>
            </a:r>
            <a:r>
              <a:rPr lang="es-ES" dirty="0" err="1" smtClean="0"/>
              <a:t>proteccionisme</a:t>
            </a:r>
            <a:r>
              <a:rPr lang="es-ES" dirty="0" smtClean="0"/>
              <a:t>?</a:t>
            </a:r>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20924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a:t>
            </a:r>
            <a:r>
              <a:rPr lang="es-ES" dirty="0" err="1" smtClean="0"/>
              <a:t>dels</a:t>
            </a:r>
            <a:r>
              <a:rPr lang="es-ES" dirty="0" smtClean="0"/>
              <a:t> </a:t>
            </a:r>
            <a:r>
              <a:rPr lang="es-ES" dirty="0" err="1" smtClean="0"/>
              <a:t>moviments</a:t>
            </a:r>
            <a:r>
              <a:rPr lang="es-ES" dirty="0" smtClean="0"/>
              <a:t> </a:t>
            </a:r>
            <a:r>
              <a:rPr lang="es-ES" dirty="0" err="1" smtClean="0"/>
              <a:t>socials</a:t>
            </a:r>
            <a:r>
              <a:rPr lang="es-ES" dirty="0"/>
              <a:t/>
            </a:r>
            <a:br>
              <a:rPr lang="es-ES" dirty="0"/>
            </a:br>
            <a:r>
              <a:rPr lang="es-ES" dirty="0" smtClean="0"/>
              <a:t>entre 1900 i 1930?</a:t>
            </a:r>
            <a:endParaRPr lang="ca-ES" dirty="0"/>
          </a:p>
        </p:txBody>
      </p:sp>
      <p:sp>
        <p:nvSpPr>
          <p:cNvPr id="3" name="2 Marcador de contenido"/>
          <p:cNvSpPr>
            <a:spLocks noGrp="1"/>
          </p:cNvSpPr>
          <p:nvPr>
            <p:ph idx="1"/>
          </p:nvPr>
        </p:nvSpPr>
        <p:spPr>
          <a:solidFill>
            <a:schemeClr val="bg2">
              <a:lumMod val="90000"/>
            </a:schemeClr>
          </a:solidFill>
        </p:spPr>
        <p:txBody>
          <a:bodyPr>
            <a:normAutofit fontScale="62500" lnSpcReduction="20000"/>
          </a:bodyPr>
          <a:lstStyle/>
          <a:p>
            <a:r>
              <a:rPr lang="es-ES" dirty="0" smtClean="0"/>
              <a:t>A </a:t>
            </a:r>
            <a:r>
              <a:rPr lang="es-ES" dirty="0" err="1" smtClean="0"/>
              <a:t>quines</a:t>
            </a:r>
            <a:r>
              <a:rPr lang="es-ES" dirty="0" smtClean="0"/>
              <a:t> </a:t>
            </a:r>
            <a:r>
              <a:rPr lang="es-ES" dirty="0" err="1" smtClean="0"/>
              <a:t>zones</a:t>
            </a:r>
            <a:r>
              <a:rPr lang="es-ES" dirty="0" smtClean="0"/>
              <a:t> </a:t>
            </a:r>
            <a:r>
              <a:rPr lang="es-ES" dirty="0" err="1" smtClean="0"/>
              <a:t>d’Espanya</a:t>
            </a:r>
            <a:r>
              <a:rPr lang="es-ES" dirty="0" smtClean="0"/>
              <a:t> es va concentrar el </a:t>
            </a:r>
            <a:r>
              <a:rPr lang="es-ES" dirty="0" err="1" smtClean="0"/>
              <a:t>moviment</a:t>
            </a:r>
            <a:r>
              <a:rPr lang="es-ES" dirty="0" smtClean="0"/>
              <a:t> </a:t>
            </a:r>
            <a:r>
              <a:rPr lang="es-ES" dirty="0" err="1" smtClean="0"/>
              <a:t>obrer</a:t>
            </a:r>
            <a:r>
              <a:rPr lang="es-ES" dirty="0" smtClean="0"/>
              <a:t>? Per </a:t>
            </a:r>
            <a:r>
              <a:rPr lang="es-ES" dirty="0" err="1" smtClean="0"/>
              <a:t>què</a:t>
            </a:r>
            <a:r>
              <a:rPr lang="es-ES" dirty="0" smtClean="0"/>
              <a:t>?</a:t>
            </a:r>
          </a:p>
          <a:p>
            <a:r>
              <a:rPr lang="es-ES" dirty="0" err="1" smtClean="0"/>
              <a:t>Què</a:t>
            </a:r>
            <a:r>
              <a:rPr lang="es-ES" dirty="0" smtClean="0"/>
              <a:t> </a:t>
            </a:r>
            <a:r>
              <a:rPr lang="es-ES" dirty="0" err="1" smtClean="0"/>
              <a:t>vol</a:t>
            </a:r>
            <a:r>
              <a:rPr lang="es-ES" dirty="0" smtClean="0"/>
              <a:t> </a:t>
            </a:r>
            <a:r>
              <a:rPr lang="es-ES" dirty="0" err="1" smtClean="0"/>
              <a:t>dir</a:t>
            </a:r>
            <a:r>
              <a:rPr lang="es-ES" dirty="0" smtClean="0"/>
              <a:t> que a Barcelona es va donar un </a:t>
            </a:r>
            <a:r>
              <a:rPr lang="es-ES" dirty="0" err="1" smtClean="0"/>
              <a:t>procés</a:t>
            </a:r>
            <a:r>
              <a:rPr lang="es-ES" dirty="0" smtClean="0"/>
              <a:t> de </a:t>
            </a:r>
            <a:r>
              <a:rPr lang="es-ES" dirty="0" err="1" smtClean="0"/>
              <a:t>desintegració</a:t>
            </a:r>
            <a:r>
              <a:rPr lang="es-ES" dirty="0" smtClean="0"/>
              <a:t> social </a:t>
            </a:r>
            <a:r>
              <a:rPr lang="es-ES" dirty="0" err="1" smtClean="0"/>
              <a:t>durant</a:t>
            </a:r>
            <a:r>
              <a:rPr lang="es-ES" dirty="0" smtClean="0"/>
              <a:t> </a:t>
            </a:r>
            <a:r>
              <a:rPr lang="es-ES" dirty="0" err="1" smtClean="0"/>
              <a:t>els</a:t>
            </a:r>
            <a:r>
              <a:rPr lang="es-ES" dirty="0" smtClean="0"/>
              <a:t> </a:t>
            </a:r>
            <a:r>
              <a:rPr lang="es-ES" dirty="0" err="1" smtClean="0"/>
              <a:t>primers</a:t>
            </a:r>
            <a:r>
              <a:rPr lang="es-ES" dirty="0" smtClean="0"/>
              <a:t> </a:t>
            </a:r>
            <a:r>
              <a:rPr lang="es-ES" dirty="0" err="1" smtClean="0"/>
              <a:t>anys</a:t>
            </a:r>
            <a:r>
              <a:rPr lang="es-ES" dirty="0" smtClean="0"/>
              <a:t> del </a:t>
            </a:r>
            <a:r>
              <a:rPr lang="es-ES" dirty="0" err="1" smtClean="0"/>
              <a:t>segle</a:t>
            </a:r>
            <a:r>
              <a:rPr lang="es-ES" dirty="0" smtClean="0"/>
              <a:t> XX?</a:t>
            </a:r>
          </a:p>
          <a:p>
            <a:r>
              <a:rPr lang="es-ES" dirty="0" smtClean="0"/>
              <a:t>Explica que </a:t>
            </a:r>
            <a:r>
              <a:rPr lang="es-ES" dirty="0" err="1" smtClean="0"/>
              <a:t>s’entén</a:t>
            </a:r>
            <a:r>
              <a:rPr lang="es-ES" dirty="0" smtClean="0"/>
              <a:t> per </a:t>
            </a:r>
            <a:r>
              <a:rPr lang="es-ES" i="1" dirty="0" err="1" smtClean="0"/>
              <a:t>anticlericalisme</a:t>
            </a:r>
            <a:r>
              <a:rPr lang="es-ES" dirty="0" smtClean="0"/>
              <a:t>. Per </a:t>
            </a:r>
            <a:r>
              <a:rPr lang="es-ES" dirty="0" err="1" smtClean="0"/>
              <a:t>quins</a:t>
            </a:r>
            <a:r>
              <a:rPr lang="es-ES" dirty="0" smtClean="0"/>
              <a:t> </a:t>
            </a:r>
            <a:r>
              <a:rPr lang="es-ES" dirty="0" err="1" smtClean="0"/>
              <a:t>motius</a:t>
            </a:r>
            <a:r>
              <a:rPr lang="es-ES" dirty="0" smtClean="0"/>
              <a:t> el </a:t>
            </a:r>
            <a:r>
              <a:rPr lang="es-ES" dirty="0" err="1" smtClean="0"/>
              <a:t>moviment</a:t>
            </a:r>
            <a:r>
              <a:rPr lang="es-ES" dirty="0" smtClean="0"/>
              <a:t> </a:t>
            </a:r>
            <a:r>
              <a:rPr lang="es-ES" dirty="0" err="1" smtClean="0"/>
              <a:t>obrer</a:t>
            </a:r>
            <a:r>
              <a:rPr lang="es-ES" dirty="0" smtClean="0"/>
              <a:t> del </a:t>
            </a:r>
            <a:r>
              <a:rPr lang="es-ES" dirty="0" err="1" smtClean="0"/>
              <a:t>començament</a:t>
            </a:r>
            <a:r>
              <a:rPr lang="es-ES" dirty="0" smtClean="0"/>
              <a:t> del </a:t>
            </a:r>
            <a:r>
              <a:rPr lang="es-ES" dirty="0" err="1" smtClean="0"/>
              <a:t>segle</a:t>
            </a:r>
            <a:r>
              <a:rPr lang="es-ES" dirty="0" smtClean="0"/>
              <a:t> XX era anticlerical? Et </a:t>
            </a:r>
            <a:r>
              <a:rPr lang="es-ES" dirty="0" err="1" smtClean="0"/>
              <a:t>sembla</a:t>
            </a:r>
            <a:r>
              <a:rPr lang="es-ES" dirty="0" smtClean="0"/>
              <a:t> que, en </a:t>
            </a:r>
            <a:r>
              <a:rPr lang="es-ES" dirty="0" err="1" smtClean="0"/>
              <a:t>l’actualitat</a:t>
            </a:r>
            <a:r>
              <a:rPr lang="es-ES" dirty="0" smtClean="0"/>
              <a:t>, el </a:t>
            </a:r>
            <a:r>
              <a:rPr lang="es-ES" dirty="0" err="1" smtClean="0"/>
              <a:t>moviment</a:t>
            </a:r>
            <a:r>
              <a:rPr lang="es-ES" dirty="0" smtClean="0"/>
              <a:t> </a:t>
            </a:r>
            <a:r>
              <a:rPr lang="es-ES" dirty="0" err="1" smtClean="0"/>
              <a:t>obrer</a:t>
            </a:r>
            <a:r>
              <a:rPr lang="es-ES" dirty="0" smtClean="0"/>
              <a:t> </a:t>
            </a:r>
            <a:r>
              <a:rPr lang="es-ES" dirty="0" err="1" smtClean="0"/>
              <a:t>és</a:t>
            </a:r>
            <a:r>
              <a:rPr lang="es-ES" dirty="0" smtClean="0"/>
              <a:t> anticlerical? Per </a:t>
            </a:r>
            <a:r>
              <a:rPr lang="es-ES" dirty="0" err="1" smtClean="0"/>
              <a:t>què</a:t>
            </a:r>
            <a:r>
              <a:rPr lang="es-ES" dirty="0" smtClean="0"/>
              <a:t>?</a:t>
            </a:r>
          </a:p>
          <a:p>
            <a:r>
              <a:rPr lang="es-ES" dirty="0" err="1" smtClean="0"/>
              <a:t>Què</a:t>
            </a:r>
            <a:r>
              <a:rPr lang="es-ES" dirty="0" smtClean="0"/>
              <a:t> va generar </a:t>
            </a:r>
            <a:r>
              <a:rPr lang="es-ES" dirty="0" err="1" smtClean="0"/>
              <a:t>l’espiral</a:t>
            </a:r>
            <a:r>
              <a:rPr lang="es-ES" dirty="0" smtClean="0"/>
              <a:t> de </a:t>
            </a:r>
            <a:r>
              <a:rPr lang="es-ES" dirty="0" err="1" smtClean="0"/>
              <a:t>violència</a:t>
            </a:r>
            <a:r>
              <a:rPr lang="es-ES" dirty="0" smtClean="0"/>
              <a:t> a Barcelona entre el 1919 i el 1923?</a:t>
            </a:r>
          </a:p>
          <a:p>
            <a:r>
              <a:rPr lang="es-ES" dirty="0" err="1" smtClean="0"/>
              <a:t>Quines</a:t>
            </a:r>
            <a:r>
              <a:rPr lang="es-ES" dirty="0" smtClean="0"/>
              <a:t> </a:t>
            </a:r>
            <a:r>
              <a:rPr lang="es-ES" dirty="0" err="1" smtClean="0"/>
              <a:t>diferències</a:t>
            </a:r>
            <a:r>
              <a:rPr lang="es-ES" dirty="0" smtClean="0"/>
              <a:t> de </a:t>
            </a:r>
            <a:r>
              <a:rPr lang="es-ES" dirty="0" err="1" smtClean="0"/>
              <a:t>condició</a:t>
            </a:r>
            <a:r>
              <a:rPr lang="es-ES" dirty="0" smtClean="0"/>
              <a:t> hi </a:t>
            </a:r>
            <a:r>
              <a:rPr lang="es-ES" dirty="0" err="1" smtClean="0"/>
              <a:t>havia</a:t>
            </a:r>
            <a:r>
              <a:rPr lang="es-ES" dirty="0" smtClean="0"/>
              <a:t> entre </a:t>
            </a:r>
            <a:r>
              <a:rPr lang="es-ES" dirty="0" err="1" smtClean="0"/>
              <a:t>l’home</a:t>
            </a:r>
            <a:r>
              <a:rPr lang="es-ES" dirty="0" smtClean="0"/>
              <a:t> i la dona </a:t>
            </a:r>
            <a:r>
              <a:rPr lang="es-ES" dirty="0" err="1" smtClean="0"/>
              <a:t>dins</a:t>
            </a:r>
            <a:r>
              <a:rPr lang="es-ES" dirty="0" smtClean="0"/>
              <a:t> de la </a:t>
            </a:r>
            <a:r>
              <a:rPr lang="es-ES" dirty="0" err="1" smtClean="0"/>
              <a:t>mateixa</a:t>
            </a:r>
            <a:r>
              <a:rPr lang="es-ES" dirty="0" smtClean="0"/>
              <a:t> </a:t>
            </a:r>
            <a:r>
              <a:rPr lang="es-ES" dirty="0" err="1" smtClean="0"/>
              <a:t>classe</a:t>
            </a:r>
            <a:r>
              <a:rPr lang="es-ES" dirty="0" smtClean="0"/>
              <a:t> social, </a:t>
            </a:r>
            <a:r>
              <a:rPr lang="es-ES" dirty="0" err="1" smtClean="0"/>
              <a:t>durant</a:t>
            </a:r>
            <a:r>
              <a:rPr lang="es-ES" dirty="0" smtClean="0"/>
              <a:t> </a:t>
            </a:r>
            <a:r>
              <a:rPr lang="es-ES" dirty="0" err="1" smtClean="0"/>
              <a:t>els</a:t>
            </a:r>
            <a:r>
              <a:rPr lang="es-ES" dirty="0" smtClean="0"/>
              <a:t> </a:t>
            </a:r>
            <a:r>
              <a:rPr lang="es-ES" dirty="0" err="1" smtClean="0"/>
              <a:t>primers</a:t>
            </a:r>
            <a:r>
              <a:rPr lang="es-ES" dirty="0" smtClean="0"/>
              <a:t> </a:t>
            </a:r>
            <a:r>
              <a:rPr lang="es-ES" dirty="0" err="1" smtClean="0"/>
              <a:t>anys</a:t>
            </a:r>
            <a:r>
              <a:rPr lang="es-ES" dirty="0" smtClean="0"/>
              <a:t> del </a:t>
            </a:r>
            <a:r>
              <a:rPr lang="es-ES" dirty="0" err="1" smtClean="0"/>
              <a:t>segle</a:t>
            </a:r>
            <a:r>
              <a:rPr lang="es-ES" dirty="0" smtClean="0"/>
              <a:t> XX?</a:t>
            </a:r>
          </a:p>
          <a:p>
            <a:r>
              <a:rPr lang="es-ES" dirty="0" smtClean="0"/>
              <a:t>Per </a:t>
            </a:r>
            <a:r>
              <a:rPr lang="es-ES" dirty="0" err="1" smtClean="0"/>
              <a:t>què</a:t>
            </a:r>
            <a:r>
              <a:rPr lang="es-ES" dirty="0" smtClean="0"/>
              <a:t> </a:t>
            </a:r>
            <a:r>
              <a:rPr lang="es-ES" dirty="0" err="1" smtClean="0"/>
              <a:t>l’analfabetisme</a:t>
            </a:r>
            <a:r>
              <a:rPr lang="es-ES" dirty="0" smtClean="0"/>
              <a:t> era </a:t>
            </a:r>
            <a:r>
              <a:rPr lang="es-ES" dirty="0" err="1" smtClean="0"/>
              <a:t>més</a:t>
            </a:r>
            <a:r>
              <a:rPr lang="es-ES" dirty="0" smtClean="0"/>
              <a:t> </a:t>
            </a:r>
            <a:r>
              <a:rPr lang="es-ES" dirty="0" err="1" smtClean="0"/>
              <a:t>generalitzat</a:t>
            </a:r>
            <a:r>
              <a:rPr lang="es-ES" dirty="0" smtClean="0"/>
              <a:t> entre les dones que entre </a:t>
            </a:r>
            <a:r>
              <a:rPr lang="es-ES" dirty="0" err="1" smtClean="0"/>
              <a:t>els</a:t>
            </a:r>
            <a:r>
              <a:rPr lang="es-ES" dirty="0" smtClean="0"/>
              <a:t> </a:t>
            </a:r>
            <a:r>
              <a:rPr lang="es-ES" dirty="0" err="1" smtClean="0"/>
              <a:t>homes</a:t>
            </a:r>
            <a:r>
              <a:rPr lang="es-ES" dirty="0" smtClean="0"/>
              <a:t>?</a:t>
            </a:r>
          </a:p>
          <a:p>
            <a:r>
              <a:rPr lang="es-ES" dirty="0" smtClean="0"/>
              <a:t>Per </a:t>
            </a:r>
            <a:r>
              <a:rPr lang="es-ES" dirty="0" err="1" smtClean="0"/>
              <a:t>què</a:t>
            </a:r>
            <a:r>
              <a:rPr lang="es-ES" dirty="0" smtClean="0"/>
              <a:t> es </a:t>
            </a:r>
            <a:r>
              <a:rPr lang="es-ES" dirty="0" err="1" smtClean="0"/>
              <a:t>pot</a:t>
            </a:r>
            <a:r>
              <a:rPr lang="es-ES" dirty="0" smtClean="0"/>
              <a:t> afirmar que, </a:t>
            </a:r>
            <a:r>
              <a:rPr lang="es-ES" dirty="0" err="1" smtClean="0"/>
              <a:t>durant</a:t>
            </a:r>
            <a:r>
              <a:rPr lang="es-ES" dirty="0" smtClean="0"/>
              <a:t> el </a:t>
            </a:r>
            <a:r>
              <a:rPr lang="es-ES" dirty="0" err="1" smtClean="0"/>
              <a:t>període</a:t>
            </a:r>
            <a:r>
              <a:rPr lang="es-ES" dirty="0" smtClean="0"/>
              <a:t> 1900-1930, la dona </a:t>
            </a:r>
            <a:r>
              <a:rPr lang="es-ES" dirty="0" err="1" smtClean="0"/>
              <a:t>treballadora</a:t>
            </a:r>
            <a:r>
              <a:rPr lang="es-ES" dirty="0" smtClean="0"/>
              <a:t> </a:t>
            </a:r>
            <a:r>
              <a:rPr lang="es-ES" dirty="0" err="1" smtClean="0"/>
              <a:t>sofria</a:t>
            </a:r>
            <a:r>
              <a:rPr lang="es-ES" dirty="0" smtClean="0"/>
              <a:t> una triple </a:t>
            </a:r>
            <a:r>
              <a:rPr lang="es-ES" dirty="0" err="1" smtClean="0"/>
              <a:t>discriminació</a:t>
            </a:r>
            <a:r>
              <a:rPr lang="es-ES" dirty="0" smtClean="0"/>
              <a:t>?</a:t>
            </a:r>
          </a:p>
          <a:p>
            <a:r>
              <a:rPr lang="es-ES" dirty="0" err="1" smtClean="0"/>
              <a:t>Resumeix</a:t>
            </a:r>
            <a:r>
              <a:rPr lang="es-ES" dirty="0" smtClean="0"/>
              <a:t> </a:t>
            </a:r>
            <a:r>
              <a:rPr lang="es-ES" dirty="0" err="1" smtClean="0"/>
              <a:t>els</a:t>
            </a:r>
            <a:r>
              <a:rPr lang="es-ES" dirty="0" smtClean="0"/>
              <a:t> </a:t>
            </a:r>
            <a:r>
              <a:rPr lang="es-ES" dirty="0" err="1" smtClean="0"/>
              <a:t>principals</a:t>
            </a:r>
            <a:r>
              <a:rPr lang="es-ES" dirty="0" smtClean="0"/>
              <a:t> </a:t>
            </a:r>
            <a:r>
              <a:rPr lang="es-ES" dirty="0" err="1" smtClean="0"/>
              <a:t>símptomes</a:t>
            </a:r>
            <a:r>
              <a:rPr lang="es-ES" dirty="0" smtClean="0"/>
              <a:t> de </a:t>
            </a:r>
            <a:r>
              <a:rPr lang="es-ES" dirty="0" err="1" smtClean="0"/>
              <a:t>canvi</a:t>
            </a:r>
            <a:r>
              <a:rPr lang="es-ES" dirty="0" smtClean="0"/>
              <a:t> en la </a:t>
            </a:r>
            <a:r>
              <a:rPr lang="es-ES" dirty="0" err="1" smtClean="0"/>
              <a:t>condició</a:t>
            </a:r>
            <a:r>
              <a:rPr lang="es-ES" dirty="0" smtClean="0"/>
              <a:t> femenina que es van manifestar al </a:t>
            </a:r>
            <a:r>
              <a:rPr lang="es-ES" dirty="0" err="1" smtClean="0"/>
              <a:t>començament</a:t>
            </a:r>
            <a:r>
              <a:rPr lang="es-ES" dirty="0" smtClean="0"/>
              <a:t> del </a:t>
            </a:r>
            <a:r>
              <a:rPr lang="es-ES" dirty="0" err="1" smtClean="0"/>
              <a:t>segle</a:t>
            </a:r>
            <a:r>
              <a:rPr lang="es-ES" dirty="0" smtClean="0"/>
              <a:t> XX.</a:t>
            </a:r>
          </a:p>
          <a:p>
            <a:endParaRPr lang="es-ES" dirty="0" smtClean="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3584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a:t>
            </a:fld>
            <a:endParaRPr lang="ca-ES"/>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88640"/>
            <a:ext cx="5036719" cy="6225555"/>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323830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t>Primer </a:t>
            </a:r>
            <a:r>
              <a:rPr lang="es-ES" dirty="0" err="1" smtClean="0"/>
              <a:t>apartat</a:t>
            </a:r>
            <a:r>
              <a:rPr lang="es-ES" dirty="0" smtClean="0"/>
              <a:t/>
            </a:r>
            <a:br>
              <a:rPr lang="es-ES" dirty="0" smtClean="0"/>
            </a:br>
            <a:r>
              <a:rPr lang="es-ES" dirty="0" smtClean="0"/>
              <a:t/>
            </a:r>
            <a:br>
              <a:rPr lang="es-ES" dirty="0" smtClean="0"/>
            </a:br>
            <a:r>
              <a:rPr lang="es-ES" b="1" dirty="0" smtClean="0"/>
              <a:t>POBLACIÓ</a:t>
            </a:r>
            <a:br>
              <a:rPr lang="es-ES" b="1" dirty="0" smtClean="0"/>
            </a:br>
            <a:r>
              <a:rPr lang="es-ES" b="1" dirty="0" smtClean="0"/>
              <a:t>1900-1930</a:t>
            </a:r>
            <a:endParaRPr lang="ca-ES" b="1" dirty="0"/>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6</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1467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transició</a:t>
            </a:r>
            <a:r>
              <a:rPr lang="es-ES" dirty="0" smtClean="0"/>
              <a:t> </a:t>
            </a:r>
            <a:r>
              <a:rPr lang="es-ES" dirty="0" err="1" smtClean="0"/>
              <a:t>demogràfica</a:t>
            </a:r>
            <a:endParaRPr lang="ca-ES" dirty="0"/>
          </a:p>
        </p:txBody>
      </p:sp>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7</a:t>
            </a:fld>
            <a:endParaRPr lang="ca-ES"/>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 y="1340768"/>
            <a:ext cx="6915150" cy="4953000"/>
          </a:xfrm>
          <a:prstGeom prst="rect">
            <a:avLst/>
          </a:prstGeom>
        </p:spPr>
      </p:pic>
      <p:sp>
        <p:nvSpPr>
          <p:cNvPr id="9" name="8 Marcador de contenido"/>
          <p:cNvSpPr>
            <a:spLocks noGrp="1"/>
          </p:cNvSpPr>
          <p:nvPr>
            <p:ph idx="1"/>
          </p:nvPr>
        </p:nvSpPr>
        <p:spPr>
          <a:xfrm>
            <a:off x="457200" y="1268761"/>
            <a:ext cx="8229600" cy="288032"/>
          </a:xfrm>
        </p:spPr>
        <p:txBody>
          <a:bodyPr>
            <a:normAutofit fontScale="47500" lnSpcReduction="20000"/>
          </a:bodyPr>
          <a:lstStyle/>
          <a:p>
            <a:pPr marL="0" indent="0" algn="r">
              <a:buNone/>
            </a:pPr>
            <a:endParaRPr lang="ca-ES"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61978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mortalitat</a:t>
            </a:r>
            <a:r>
              <a:rPr lang="es-ES" dirty="0" smtClean="0"/>
              <a:t> europea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412776"/>
            <a:ext cx="4032448" cy="5053861"/>
          </a:xfrm>
        </p:spPr>
      </p:pic>
      <p:sp>
        <p:nvSpPr>
          <p:cNvPr id="4" name="3 Marcador de pie de página"/>
          <p:cNvSpPr>
            <a:spLocks noGrp="1"/>
          </p:cNvSpPr>
          <p:nvPr>
            <p:ph type="ftr" sz="quarter" idx="11"/>
          </p:nvPr>
        </p:nvSpPr>
        <p:spPr/>
        <p:txBody>
          <a:bodyPr/>
          <a:lstStyle/>
          <a:p>
            <a:r>
              <a:rPr lang="it-IT" smtClean="0"/>
              <a:t>ECONOMIA I SOCIETAT 1900-1930</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2844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Població</a:t>
            </a:r>
            <a:r>
              <a:rPr lang="es-ES" dirty="0" smtClean="0"/>
              <a:t> </a:t>
            </a:r>
            <a:r>
              <a:rPr lang="es-ES" dirty="0" err="1" smtClean="0"/>
              <a:t>espanyola</a:t>
            </a:r>
            <a:r>
              <a:rPr lang="es-ES" dirty="0"/>
              <a:t/>
            </a:r>
            <a:br>
              <a:rPr lang="es-ES" dirty="0"/>
            </a:br>
            <a:r>
              <a:rPr lang="es-ES" dirty="0" smtClean="0"/>
              <a:t>al</a:t>
            </a:r>
            <a:r>
              <a:rPr lang="es-ES" dirty="0"/>
              <a:t> </a:t>
            </a:r>
            <a:r>
              <a:rPr lang="es-ES" dirty="0" smtClean="0"/>
              <a:t>primer </a:t>
            </a:r>
            <a:r>
              <a:rPr lang="es-ES" dirty="0" err="1" smtClean="0"/>
              <a:t>terç</a:t>
            </a:r>
            <a:r>
              <a:rPr lang="es-ES" dirty="0" smtClean="0"/>
              <a:t> del </a:t>
            </a:r>
            <a:r>
              <a:rPr lang="es-ES" dirty="0" err="1" smtClean="0"/>
              <a:t>segle</a:t>
            </a:r>
            <a:r>
              <a:rPr lang="es-ES" dirty="0" smtClean="0"/>
              <a:t> XX</a:t>
            </a:r>
            <a:endParaRPr lang="ca-ES"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87356"/>
            <a:ext cx="4038600" cy="2751651"/>
          </a:xfrm>
        </p:spPr>
      </p:pic>
      <p:pic>
        <p:nvPicPr>
          <p:cNvPr id="8" name="7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87356"/>
            <a:ext cx="4038600" cy="2751651"/>
          </a:xfrm>
        </p:spPr>
      </p:pic>
      <p:sp>
        <p:nvSpPr>
          <p:cNvPr id="5" name="4 Marcador de pie de página"/>
          <p:cNvSpPr>
            <a:spLocks noGrp="1"/>
          </p:cNvSpPr>
          <p:nvPr>
            <p:ph type="ftr" sz="quarter" idx="11"/>
          </p:nvPr>
        </p:nvSpPr>
        <p:spPr/>
        <p:txBody>
          <a:bodyPr/>
          <a:lstStyle/>
          <a:p>
            <a:r>
              <a:rPr lang="it-IT" smtClean="0"/>
              <a:t>ECONOMIA I SOCIETAT 1900-1930</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08684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993</TotalTime>
  <Words>1060</Words>
  <Application>Microsoft Office PowerPoint</Application>
  <PresentationFormat>Presentación en pantalla (4:3)</PresentationFormat>
  <Paragraphs>204</Paragraphs>
  <Slides>44</Slides>
  <Notes>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ECONOMIA I SOCIETAT AL PRIMER TERÇ DEL SEGLE XX</vt:lpstr>
      <vt:lpstr>Eix cronològic Economia i Societat Espanya 1900-1930</vt:lpstr>
      <vt:lpstr>Economia i societat segle XX (1/2)</vt:lpstr>
      <vt:lpstr>Economia i societat segle XX (2/2)</vt:lpstr>
      <vt:lpstr>Presentación de PowerPoint</vt:lpstr>
      <vt:lpstr>Primer apartat  POBLACIÓ 1900-1930</vt:lpstr>
      <vt:lpstr>La transició demogràfica</vt:lpstr>
      <vt:lpstr>La mortalitat europea</vt:lpstr>
      <vt:lpstr>Població espanyola al primer terç del segle XX</vt:lpstr>
      <vt:lpstr>L’emigració espanyola 1900-1930</vt:lpstr>
      <vt:lpstr>Població catalana 1900-1930</vt:lpstr>
      <vt:lpstr>La immigració a Catalunya el 1930</vt:lpstr>
      <vt:lpstr>Població Espanya i Catalunya 1900-1930</vt:lpstr>
      <vt:lpstr>Segon apartat  ECONOMIA 1900-1930</vt:lpstr>
      <vt:lpstr>Relació entre agricultura i indústria</vt:lpstr>
      <vt:lpstr>Els desequilibris econòmics regionals</vt:lpstr>
      <vt:lpstr>L’economia espanyola 1929-1935</vt:lpstr>
      <vt:lpstr>La intervenció estatal en l’economia</vt:lpstr>
      <vt:lpstr>Evolució del PIB espanyol</vt:lpstr>
      <vt:lpstr>AGRICULTURA 1900-1930</vt:lpstr>
      <vt:lpstr>Valor del producte agrícola 1900-1930</vt:lpstr>
      <vt:lpstr>La productivitat agrícola</vt:lpstr>
      <vt:lpstr>Evolució del preu del blat</vt:lpstr>
      <vt:lpstr>Contractes agraris a Catalunya</vt:lpstr>
      <vt:lpstr>INDÚSTRIA 1900-1930</vt:lpstr>
      <vt:lpstr>Les noves fonts d’energia</vt:lpstr>
      <vt:lpstr>La indústria espanyola el 1900</vt:lpstr>
      <vt:lpstr>La indústria espanyola el 1900</vt:lpstr>
      <vt:lpstr>La indústria espanyola 1900-1929</vt:lpstr>
      <vt:lpstr>L’impacte de la I Guerra Mundial en l’economia espanyola</vt:lpstr>
      <vt:lpstr>La indústria catalana</vt:lpstr>
      <vt:lpstr>TRANSPORTS I COMERÇ 1900-1930</vt:lpstr>
      <vt:lpstr>Carreteres a Espanya</vt:lpstr>
      <vt:lpstr>Comunicacions a Espanya</vt:lpstr>
      <vt:lpstr>Les exportacions espanyoles</vt:lpstr>
      <vt:lpstr>Exportació de vi</vt:lpstr>
      <vt:lpstr>Tercer apartat  SOCIETAT 1900-1930</vt:lpstr>
      <vt:lpstr>L’educació a Espanya</vt:lpstr>
      <vt:lpstr>Quart apartat  MOVIMENT OBRER 1900-1930</vt:lpstr>
      <vt:lpstr>Socialisme i anarquisme a Espanya</vt:lpstr>
      <vt:lpstr>Salaris obrers</vt:lpstr>
      <vt:lpstr>Què cal saber de la població i de l’agricultura entre 1900 i 1930?</vt:lpstr>
      <vt:lpstr>Què cal saber de la indústria entre 1900 i 1930?</vt:lpstr>
      <vt:lpstr>Què cal saber dels moviments socials entre 1900 i 1930?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buxadera</dc:creator>
  <cp:lastModifiedBy>buxadera</cp:lastModifiedBy>
  <cp:revision>158</cp:revision>
  <dcterms:created xsi:type="dcterms:W3CDTF">2014-01-14T18:35:46Z</dcterms:created>
  <dcterms:modified xsi:type="dcterms:W3CDTF">2015-10-05T12:58:09Z</dcterms:modified>
</cp:coreProperties>
</file>