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92" r:id="rId2"/>
    <p:sldId id="455" r:id="rId3"/>
    <p:sldId id="374" r:id="rId4"/>
    <p:sldId id="500" r:id="rId5"/>
    <p:sldId id="330" r:id="rId6"/>
    <p:sldId id="510" r:id="rId7"/>
    <p:sldId id="506" r:id="rId8"/>
    <p:sldId id="512" r:id="rId9"/>
    <p:sldId id="502" r:id="rId10"/>
    <p:sldId id="507" r:id="rId11"/>
    <p:sldId id="517" r:id="rId12"/>
    <p:sldId id="518" r:id="rId13"/>
    <p:sldId id="511" r:id="rId14"/>
    <p:sldId id="503" r:id="rId15"/>
    <p:sldId id="525" r:id="rId16"/>
    <p:sldId id="523" r:id="rId17"/>
    <p:sldId id="521" r:id="rId18"/>
    <p:sldId id="524" r:id="rId19"/>
    <p:sldId id="519" r:id="rId20"/>
    <p:sldId id="504" r:id="rId21"/>
    <p:sldId id="520" r:id="rId22"/>
    <p:sldId id="535" r:id="rId23"/>
    <p:sldId id="533" r:id="rId24"/>
    <p:sldId id="534" r:id="rId25"/>
    <p:sldId id="529" r:id="rId26"/>
    <p:sldId id="526" r:id="rId27"/>
    <p:sldId id="531" r:id="rId28"/>
    <p:sldId id="522" r:id="rId29"/>
    <p:sldId id="528" r:id="rId30"/>
    <p:sldId id="532" r:id="rId31"/>
    <p:sldId id="530" r:id="rId32"/>
    <p:sldId id="505" r:id="rId33"/>
    <p:sldId id="513" r:id="rId34"/>
    <p:sldId id="536" r:id="rId35"/>
    <p:sldId id="539" r:id="rId36"/>
    <p:sldId id="540" r:id="rId37"/>
    <p:sldId id="515" r:id="rId38"/>
    <p:sldId id="541" r:id="rId39"/>
    <p:sldId id="501" r:id="rId40"/>
    <p:sldId id="538" r:id="rId41"/>
    <p:sldId id="537" r:id="rId42"/>
    <p:sldId id="542" r:id="rId43"/>
    <p:sldId id="454" r:id="rId44"/>
    <p:sldId id="543" r:id="rId45"/>
    <p:sldId id="544" r:id="rId46"/>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C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varScale="1">
        <p:scale>
          <a:sx n="70" d="100"/>
          <a:sy n="70" d="100"/>
        </p:scale>
        <p:origin x="-13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44"/>
    </p:cViewPr>
  </p:sorterViewPr>
  <p:notesViewPr>
    <p:cSldViewPr>
      <p:cViewPr varScale="1">
        <p:scale>
          <a:sx n="56" d="100"/>
          <a:sy n="56" d="100"/>
        </p:scale>
        <p:origin x="-28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84EDA9-0D16-41AA-B002-E0F461384A0E}" type="datetimeFigureOut">
              <a:rPr lang="ca-ES" smtClean="0"/>
              <a:t>05/10/2015</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F9AC3-140D-412C-A02E-752A1BC5D7D3}" type="slidenum">
              <a:rPr lang="ca-ES" smtClean="0"/>
              <a:t>‹Nº›</a:t>
            </a:fld>
            <a:endParaRPr lang="ca-ES"/>
          </a:p>
        </p:txBody>
      </p:sp>
    </p:spTree>
    <p:extLst>
      <p:ext uri="{BB962C8B-B14F-4D97-AF65-F5344CB8AC3E}">
        <p14:creationId xmlns:p14="http://schemas.microsoft.com/office/powerpoint/2010/main" val="67926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número de diapositiva"/>
          <p:cNvSpPr>
            <a:spLocks noGrp="1"/>
          </p:cNvSpPr>
          <p:nvPr>
            <p:ph type="sldNum" sz="quarter" idx="10"/>
          </p:nvPr>
        </p:nvSpPr>
        <p:spPr/>
        <p:txBody>
          <a:bodyPr/>
          <a:lstStyle/>
          <a:p>
            <a:fld id="{A0FF9AC3-140D-412C-A02E-752A1BC5D7D3}" type="slidenum">
              <a:rPr lang="ca-ES" smtClean="0"/>
              <a:t>1</a:t>
            </a:fld>
            <a:endParaRPr lang="ca-ES"/>
          </a:p>
        </p:txBody>
      </p:sp>
    </p:spTree>
    <p:extLst>
      <p:ext uri="{BB962C8B-B14F-4D97-AF65-F5344CB8AC3E}">
        <p14:creationId xmlns:p14="http://schemas.microsoft.com/office/powerpoint/2010/main" val="358869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L'ECONOMIA D'ENTREGUERRES</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51898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L'ECONOMIA D'ENTREGUERRES</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63181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L'ECONOMIA D'ENTREGUERRES</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65259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L'ECONOMIA D'ENTREGUERRES</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65326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r>
              <a:rPr lang="ca-ES" smtClean="0"/>
              <a:t>BUXAWEB</a:t>
            </a:r>
            <a:endParaRPr lang="ca-ES"/>
          </a:p>
        </p:txBody>
      </p:sp>
      <p:sp>
        <p:nvSpPr>
          <p:cNvPr id="5" name="4 Marcador de pie de página"/>
          <p:cNvSpPr>
            <a:spLocks noGrp="1"/>
          </p:cNvSpPr>
          <p:nvPr>
            <p:ph type="ftr" sz="quarter" idx="11"/>
          </p:nvPr>
        </p:nvSpPr>
        <p:spPr/>
        <p:txBody>
          <a:bodyPr/>
          <a:lstStyle/>
          <a:p>
            <a:r>
              <a:rPr lang="it-IT" smtClean="0"/>
              <a:t>L'ECONOMIA D'ENTREGUERRES</a:t>
            </a:r>
            <a:endParaRPr lang="ca-ES"/>
          </a:p>
        </p:txBody>
      </p:sp>
      <p:sp>
        <p:nvSpPr>
          <p:cNvPr id="6" name="5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00929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L'ECONOMIA D'ENTREGUERRES</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96198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r>
              <a:rPr lang="ca-ES" smtClean="0"/>
              <a:t>BUXAWEB</a:t>
            </a:r>
            <a:endParaRPr lang="ca-ES"/>
          </a:p>
        </p:txBody>
      </p:sp>
      <p:sp>
        <p:nvSpPr>
          <p:cNvPr id="8" name="7 Marcador de pie de página"/>
          <p:cNvSpPr>
            <a:spLocks noGrp="1"/>
          </p:cNvSpPr>
          <p:nvPr>
            <p:ph type="ftr" sz="quarter" idx="11"/>
          </p:nvPr>
        </p:nvSpPr>
        <p:spPr/>
        <p:txBody>
          <a:bodyPr/>
          <a:lstStyle/>
          <a:p>
            <a:r>
              <a:rPr lang="it-IT" smtClean="0"/>
              <a:t>L'ECONOMIA D'ENTREGUERRES</a:t>
            </a:r>
            <a:endParaRPr lang="ca-ES"/>
          </a:p>
        </p:txBody>
      </p:sp>
      <p:sp>
        <p:nvSpPr>
          <p:cNvPr id="9" name="8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49110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r>
              <a:rPr lang="ca-ES" smtClean="0"/>
              <a:t>BUXAWEB</a:t>
            </a:r>
            <a:endParaRPr lang="ca-ES"/>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284506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ca-ES" smtClean="0"/>
              <a:t>BUXAWEB</a:t>
            </a:r>
            <a:endParaRPr lang="ca-ES"/>
          </a:p>
        </p:txBody>
      </p:sp>
      <p:sp>
        <p:nvSpPr>
          <p:cNvPr id="3" name="2 Marcador de pie de página"/>
          <p:cNvSpPr>
            <a:spLocks noGrp="1"/>
          </p:cNvSpPr>
          <p:nvPr>
            <p:ph type="ftr" sz="quarter" idx="11"/>
          </p:nvPr>
        </p:nvSpPr>
        <p:spPr/>
        <p:txBody>
          <a:bodyPr/>
          <a:lstStyle/>
          <a:p>
            <a:r>
              <a:rPr lang="it-IT" smtClean="0"/>
              <a:t>L'ECONOMIA D'ENTREGUERRES</a:t>
            </a:r>
            <a:endParaRPr lang="ca-ES"/>
          </a:p>
        </p:txBody>
      </p:sp>
      <p:sp>
        <p:nvSpPr>
          <p:cNvPr id="4" name="3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133892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L'ECONOMIA D'ENTREGUERRES</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47930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r>
              <a:rPr lang="ca-ES" smtClean="0"/>
              <a:t>BUXAWEB</a:t>
            </a:r>
            <a:endParaRPr lang="ca-ES"/>
          </a:p>
        </p:txBody>
      </p:sp>
      <p:sp>
        <p:nvSpPr>
          <p:cNvPr id="6" name="5 Marcador de pie de página"/>
          <p:cNvSpPr>
            <a:spLocks noGrp="1"/>
          </p:cNvSpPr>
          <p:nvPr>
            <p:ph type="ftr" sz="quarter" idx="11"/>
          </p:nvPr>
        </p:nvSpPr>
        <p:spPr/>
        <p:txBody>
          <a:bodyPr/>
          <a:lstStyle/>
          <a:p>
            <a:r>
              <a:rPr lang="it-IT" smtClean="0"/>
              <a:t>L'ECONOMIA D'ENTREGUERRES</a:t>
            </a:r>
            <a:endParaRPr lang="ca-ES"/>
          </a:p>
        </p:txBody>
      </p:sp>
      <p:sp>
        <p:nvSpPr>
          <p:cNvPr id="7" name="6 Marcador de número de diapositiva"/>
          <p:cNvSpPr>
            <a:spLocks noGrp="1"/>
          </p:cNvSpPr>
          <p:nvPr>
            <p:ph type="sldNum" sz="quarter" idx="12"/>
          </p:nvPr>
        </p:nvSpPr>
        <p:spPr/>
        <p:txBody>
          <a:bodyPr/>
          <a:lstStyle/>
          <a:p>
            <a:fld id="{F1920503-B188-419A-B0A9-C823803BFE55}" type="slidenum">
              <a:rPr lang="ca-ES" smtClean="0"/>
              <a:t>‹Nº›</a:t>
            </a:fld>
            <a:endParaRPr lang="ca-ES"/>
          </a:p>
        </p:txBody>
      </p:sp>
    </p:spTree>
    <p:extLst>
      <p:ext uri="{BB962C8B-B14F-4D97-AF65-F5344CB8AC3E}">
        <p14:creationId xmlns:p14="http://schemas.microsoft.com/office/powerpoint/2010/main" val="79208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a-ES" smtClean="0"/>
              <a:t>BUXAWEB</a:t>
            </a:r>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L'ECONOMIA D'ENTREGUERRES</a:t>
            </a:r>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20503-B188-419A-B0A9-C823803BFE55}" type="slidenum">
              <a:rPr lang="ca-ES" smtClean="0"/>
              <a:t>‹Nº›</a:t>
            </a:fld>
            <a:endParaRPr lang="ca-ES"/>
          </a:p>
        </p:txBody>
      </p:sp>
    </p:spTree>
    <p:extLst>
      <p:ext uri="{BB962C8B-B14F-4D97-AF65-F5344CB8AC3E}">
        <p14:creationId xmlns:p14="http://schemas.microsoft.com/office/powerpoint/2010/main" val="3913786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uxaweb.com/historia/temes/contemp/crac1929.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296144"/>
          </a:xfrm>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s-ES" sz="4000" b="1" dirty="0" smtClean="0">
                <a:solidFill>
                  <a:schemeClr val="bg2">
                    <a:lumMod val="25000"/>
                  </a:schemeClr>
                </a:solidFill>
              </a:rPr>
              <a:t>L’ECONOMIA D’ENTREGUERRES</a:t>
            </a:r>
            <a:br>
              <a:rPr lang="es-ES" sz="4000" b="1" dirty="0" smtClean="0">
                <a:solidFill>
                  <a:schemeClr val="bg2">
                    <a:lumMod val="25000"/>
                  </a:schemeClr>
                </a:solidFill>
              </a:rPr>
            </a:br>
            <a:r>
              <a:rPr lang="es-ES" sz="4000" b="1" dirty="0" smtClean="0">
                <a:solidFill>
                  <a:schemeClr val="bg2">
                    <a:lumMod val="25000"/>
                  </a:schemeClr>
                </a:solidFill>
              </a:rPr>
              <a:t>(1919-1939)</a:t>
            </a:r>
            <a:endParaRPr lang="ca-ES" sz="4000" b="1" dirty="0">
              <a:solidFill>
                <a:schemeClr val="bg2">
                  <a:lumMod val="25000"/>
                </a:schemeClr>
              </a:solidFill>
            </a:endParaRPr>
          </a:p>
        </p:txBody>
      </p:sp>
      <p:sp>
        <p:nvSpPr>
          <p:cNvPr id="4" name="3 Marcador de pie de página"/>
          <p:cNvSpPr>
            <a:spLocks noGrp="1"/>
          </p:cNvSpPr>
          <p:nvPr>
            <p:ph type="ftr" sz="quarter" idx="11"/>
          </p:nvPr>
        </p:nvSpPr>
        <p:spPr/>
        <p:txBody>
          <a:bodyPr/>
          <a:lstStyle/>
          <a:p>
            <a:r>
              <a:rPr lang="it-IT" smtClean="0"/>
              <a:t>L'ECONOMIA D'ENTREGUERRES</a:t>
            </a:r>
            <a:endParaRPr lang="ca-ES" dirty="0"/>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a:t>
            </a:fld>
            <a:endParaRPr lang="ca-ES"/>
          </a:p>
        </p:txBody>
      </p:sp>
      <p:sp>
        <p:nvSpPr>
          <p:cNvPr id="8" name="4 Marcador de contenido"/>
          <p:cNvSpPr txBox="1">
            <a:spLocks/>
          </p:cNvSpPr>
          <p:nvPr/>
        </p:nvSpPr>
        <p:spPr>
          <a:xfrm>
            <a:off x="5940152" y="6415308"/>
            <a:ext cx="3034680" cy="360337"/>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ctr">
              <a:buFont typeface="Arial" panose="020B0604020202020204" pitchFamily="34" charset="0"/>
              <a:buNone/>
            </a:pPr>
            <a:r>
              <a:rPr lang="es-ES" dirty="0" smtClean="0">
                <a:solidFill>
                  <a:schemeClr val="tx1"/>
                </a:solidFill>
              </a:rPr>
              <a:t>© 2014 - </a:t>
            </a:r>
            <a:r>
              <a:rPr lang="es-ES" dirty="0" err="1" smtClean="0">
                <a:solidFill>
                  <a:schemeClr val="tx1"/>
                </a:solidFill>
              </a:rPr>
              <a:t>Julià</a:t>
            </a:r>
            <a:r>
              <a:rPr lang="es-ES" dirty="0" smtClean="0">
                <a:solidFill>
                  <a:schemeClr val="tx1"/>
                </a:solidFill>
              </a:rPr>
              <a:t> </a:t>
            </a:r>
            <a:r>
              <a:rPr lang="es-ES" dirty="0" err="1" smtClean="0">
                <a:solidFill>
                  <a:schemeClr val="tx1"/>
                </a:solidFill>
              </a:rPr>
              <a:t>Buxadera</a:t>
            </a:r>
            <a:r>
              <a:rPr lang="es-ES" dirty="0" smtClean="0">
                <a:solidFill>
                  <a:schemeClr val="tx1"/>
                </a:solidFill>
              </a:rPr>
              <a:t> i </a:t>
            </a:r>
            <a:r>
              <a:rPr lang="es-ES" dirty="0" err="1" smtClean="0">
                <a:solidFill>
                  <a:schemeClr val="tx1"/>
                </a:solidFill>
              </a:rPr>
              <a:t>Vilà</a:t>
            </a:r>
            <a:endParaRPr lang="ca-ES" dirty="0">
              <a:solidFill>
                <a:schemeClr val="tx1"/>
              </a:solidFill>
            </a:endParaRPr>
          </a:p>
        </p:txBody>
      </p:sp>
      <p:pic>
        <p:nvPicPr>
          <p:cNvPr id="9" name="8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7158" y="1700808"/>
            <a:ext cx="6556157" cy="4320480"/>
          </a:xfrm>
          <a:ln>
            <a:solidFill>
              <a:schemeClr val="bg2">
                <a:lumMod val="25000"/>
              </a:schemeClr>
            </a:solidFill>
          </a:ln>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741279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dirty="0" err="1" smtClean="0"/>
              <a:t>Els</a:t>
            </a:r>
            <a:r>
              <a:rPr lang="es-ES" dirty="0" smtClean="0"/>
              <a:t> </a:t>
            </a:r>
            <a:r>
              <a:rPr lang="es-ES" dirty="0" err="1" smtClean="0"/>
              <a:t>feliços</a:t>
            </a:r>
            <a:r>
              <a:rPr lang="es-ES" dirty="0" smtClean="0"/>
              <a:t> </a:t>
            </a:r>
            <a:r>
              <a:rPr lang="es-ES" dirty="0" err="1" smtClean="0"/>
              <a:t>anys</a:t>
            </a:r>
            <a:r>
              <a:rPr lang="es-ES" dirty="0" smtClean="0"/>
              <a:t> 20</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555" y="3494209"/>
            <a:ext cx="1602297" cy="1438275"/>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10</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301" y="3524005"/>
            <a:ext cx="1847850" cy="1438275"/>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5139" y="5007858"/>
            <a:ext cx="2716821" cy="1542255"/>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9461" y="1106546"/>
            <a:ext cx="6977330" cy="2322454"/>
          </a:xfrm>
          <a:prstGeom prst="rect">
            <a:avLst/>
          </a:prstGeom>
        </p:spPr>
      </p:pic>
      <p:pic>
        <p:nvPicPr>
          <p:cNvPr id="11" name="1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7296" y="3469590"/>
            <a:ext cx="3429495" cy="2925788"/>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516926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producció</a:t>
            </a:r>
            <a:r>
              <a:rPr lang="es-ES" dirty="0" smtClean="0"/>
              <a:t> industrial mundial</a:t>
            </a:r>
            <a:endParaRPr lang="ca-ES"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772816"/>
            <a:ext cx="7849971" cy="3633415"/>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11</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043545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producció</a:t>
            </a:r>
            <a:r>
              <a:rPr lang="es-ES" dirty="0" smtClean="0"/>
              <a:t> industrial el 1929</a:t>
            </a:r>
            <a:endParaRPr lang="ca-ES"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7" y="1600200"/>
            <a:ext cx="5472608" cy="4525963"/>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12</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2427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L’especulació</a:t>
            </a:r>
            <a:r>
              <a:rPr lang="es-ES" dirty="0" smtClean="0"/>
              <a:t> </a:t>
            </a:r>
            <a:r>
              <a:rPr lang="es-ES" dirty="0" err="1" smtClean="0"/>
              <a:t>borsària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3694" y="1600200"/>
            <a:ext cx="6716611" cy="4525963"/>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13</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471917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CB1D"/>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smtClean="0">
                <a:solidFill>
                  <a:schemeClr val="bg2">
                    <a:lumMod val="25000"/>
                  </a:schemeClr>
                </a:solidFill>
              </a:rPr>
              <a:t>Tercer </a:t>
            </a:r>
            <a:r>
              <a:rPr lang="es-ES" dirty="0" err="1" smtClean="0">
                <a:solidFill>
                  <a:schemeClr val="bg2">
                    <a:lumMod val="25000"/>
                  </a:schemeClr>
                </a:solidFill>
              </a:rPr>
              <a:t>apartat</a:t>
            </a:r>
            <a:r>
              <a:rPr lang="es-ES" dirty="0" smtClean="0">
                <a:solidFill>
                  <a:schemeClr val="bg2">
                    <a:lumMod val="25000"/>
                  </a:schemeClr>
                </a:solidFill>
              </a:rPr>
              <a:t/>
            </a:r>
            <a:br>
              <a:rPr lang="es-ES" dirty="0" smtClean="0">
                <a:solidFill>
                  <a:schemeClr val="bg2">
                    <a:lumMod val="25000"/>
                  </a:schemeClr>
                </a:solidFill>
              </a:rPr>
            </a:br>
            <a:r>
              <a:rPr lang="es-ES" dirty="0" smtClean="0">
                <a:solidFill>
                  <a:schemeClr val="bg2">
                    <a:lumMod val="25000"/>
                  </a:schemeClr>
                </a:solidFill>
              </a:rPr>
              <a:t/>
            </a:r>
            <a:br>
              <a:rPr lang="es-ES" dirty="0" smtClean="0">
                <a:solidFill>
                  <a:schemeClr val="bg2">
                    <a:lumMod val="25000"/>
                  </a:schemeClr>
                </a:solidFill>
              </a:rPr>
            </a:br>
            <a:r>
              <a:rPr lang="es-ES" b="1" dirty="0" smtClean="0">
                <a:solidFill>
                  <a:schemeClr val="bg2">
                    <a:lumMod val="25000"/>
                  </a:schemeClr>
                </a:solidFill>
              </a:rPr>
              <a:t>EL CRAC DE 1929</a:t>
            </a:r>
            <a:endParaRPr lang="ca-ES" b="1" dirty="0">
              <a:solidFill>
                <a:schemeClr val="bg2">
                  <a:lumMod val="25000"/>
                </a:schemeClr>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14</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853831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borsa</a:t>
            </a:r>
            <a:r>
              <a:rPr lang="es-ES" dirty="0" smtClean="0"/>
              <a:t> de Nova York a Wall Street</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844824"/>
            <a:ext cx="5245745" cy="3600400"/>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15</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97970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crac de 1929</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628799"/>
            <a:ext cx="4858910" cy="4373019"/>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249665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notícia</a:t>
            </a:r>
            <a:r>
              <a:rPr lang="es-ES" dirty="0" smtClean="0"/>
              <a:t> del crac</a:t>
            </a:r>
            <a:endParaRPr lang="ca-ES"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2783102"/>
            <a:ext cx="3888432" cy="2727706"/>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17</a:t>
            </a:fld>
            <a:endParaRPr lang="ca-ES"/>
          </a:p>
        </p:txBody>
      </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700808"/>
            <a:ext cx="2847975" cy="3810000"/>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34317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Evolució</a:t>
            </a:r>
            <a:r>
              <a:rPr lang="es-ES" dirty="0" smtClean="0"/>
              <a:t> de la </a:t>
            </a:r>
            <a:r>
              <a:rPr lang="es-ES" dirty="0" err="1" smtClean="0"/>
              <a:t>borsa</a:t>
            </a:r>
            <a:r>
              <a:rPr lang="es-ES" dirty="0" smtClean="0"/>
              <a:t> de Nova York</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556792"/>
            <a:ext cx="7804794" cy="3902397"/>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18</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334138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Evolució</a:t>
            </a:r>
            <a:r>
              <a:rPr lang="es-ES" dirty="0" smtClean="0"/>
              <a:t> de la </a:t>
            </a:r>
            <a:r>
              <a:rPr lang="es-ES" dirty="0" err="1" smtClean="0"/>
              <a:t>borsa</a:t>
            </a:r>
            <a:r>
              <a:rPr lang="es-ES" dirty="0" smtClean="0"/>
              <a:t> de Nova York</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582694"/>
            <a:ext cx="6912768" cy="4658017"/>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19</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64739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ES" dirty="0" err="1" smtClean="0"/>
              <a:t>Eix</a:t>
            </a:r>
            <a:r>
              <a:rPr lang="es-ES" dirty="0" smtClean="0"/>
              <a:t> </a:t>
            </a:r>
            <a:r>
              <a:rPr lang="es-ES" dirty="0" err="1" smtClean="0"/>
              <a:t>cronològic</a:t>
            </a:r>
            <a:r>
              <a:rPr lang="es-ES" dirty="0" smtClean="0"/>
              <a:t> 1919-1945</a:t>
            </a:r>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a:t>
            </a:fld>
            <a:endParaRPr lang="ca-ES"/>
          </a:p>
        </p:txBody>
      </p:sp>
      <p:pic>
        <p:nvPicPr>
          <p:cNvPr id="14" name="1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628800"/>
            <a:ext cx="8348511" cy="1276129"/>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838054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CB1D"/>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err="1" smtClean="0">
                <a:solidFill>
                  <a:schemeClr val="bg2">
                    <a:lumMod val="25000"/>
                  </a:schemeClr>
                </a:solidFill>
              </a:rPr>
              <a:t>Quart</a:t>
            </a:r>
            <a:r>
              <a:rPr lang="es-ES" dirty="0" smtClean="0">
                <a:solidFill>
                  <a:schemeClr val="bg2">
                    <a:lumMod val="25000"/>
                  </a:schemeClr>
                </a:solidFill>
              </a:rPr>
              <a:t> </a:t>
            </a:r>
            <a:r>
              <a:rPr lang="es-ES" dirty="0" err="1" smtClean="0">
                <a:solidFill>
                  <a:schemeClr val="bg2">
                    <a:lumMod val="25000"/>
                  </a:schemeClr>
                </a:solidFill>
              </a:rPr>
              <a:t>apartat</a:t>
            </a:r>
            <a:r>
              <a:rPr lang="es-ES" dirty="0" smtClean="0">
                <a:solidFill>
                  <a:schemeClr val="bg2">
                    <a:lumMod val="25000"/>
                  </a:schemeClr>
                </a:solidFill>
              </a:rPr>
              <a:t/>
            </a:r>
            <a:br>
              <a:rPr lang="es-ES" dirty="0" smtClean="0">
                <a:solidFill>
                  <a:schemeClr val="bg2">
                    <a:lumMod val="25000"/>
                  </a:schemeClr>
                </a:solidFill>
              </a:rPr>
            </a:br>
            <a:r>
              <a:rPr lang="es-ES" dirty="0" smtClean="0">
                <a:solidFill>
                  <a:schemeClr val="bg2">
                    <a:lumMod val="25000"/>
                  </a:schemeClr>
                </a:solidFill>
              </a:rPr>
              <a:t/>
            </a:r>
            <a:br>
              <a:rPr lang="es-ES" dirty="0" smtClean="0">
                <a:solidFill>
                  <a:schemeClr val="bg2">
                    <a:lumMod val="25000"/>
                  </a:schemeClr>
                </a:solidFill>
              </a:rPr>
            </a:br>
            <a:r>
              <a:rPr lang="es-ES" b="1" dirty="0" smtClean="0">
                <a:solidFill>
                  <a:schemeClr val="bg2">
                    <a:lumMod val="25000"/>
                  </a:schemeClr>
                </a:solidFill>
              </a:rPr>
              <a:t>LA DEPRESSIÓ DELS ANYS 30</a:t>
            </a:r>
            <a:endParaRPr lang="ca-ES" b="1" dirty="0">
              <a:solidFill>
                <a:schemeClr val="bg2">
                  <a:lumMod val="25000"/>
                </a:schemeClr>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20</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516189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L’extensió</a:t>
            </a:r>
            <a:r>
              <a:rPr lang="es-ES" dirty="0" smtClean="0"/>
              <a:t> de la </a:t>
            </a:r>
            <a:r>
              <a:rPr lang="es-ES" dirty="0" err="1" smtClean="0"/>
              <a:t>crisi</a:t>
            </a:r>
            <a:endParaRPr lang="ca-ES"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446640"/>
            <a:ext cx="4392488" cy="4913631"/>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21</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732390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4638"/>
            <a:ext cx="3096344" cy="6106690"/>
          </a:xfrm>
        </p:spPr>
        <p:txBody>
          <a:bodyPr>
            <a:normAutofit/>
          </a:bodyPr>
          <a:lstStyle/>
          <a:p>
            <a:pPr algn="l"/>
            <a:r>
              <a:rPr lang="es-ES" dirty="0" smtClean="0"/>
              <a:t>De la </a:t>
            </a:r>
            <a:r>
              <a:rPr lang="es-ES" dirty="0" err="1" smtClean="0"/>
              <a:t>prosperitat</a:t>
            </a:r>
            <a:r>
              <a:rPr lang="es-ES" dirty="0"/>
              <a:t/>
            </a:r>
            <a:br>
              <a:rPr lang="es-ES" dirty="0"/>
            </a:br>
            <a:r>
              <a:rPr lang="es-ES" dirty="0" smtClean="0"/>
              <a:t>a la </a:t>
            </a:r>
            <a:br>
              <a:rPr lang="es-ES" dirty="0" smtClean="0"/>
            </a:br>
            <a:r>
              <a:rPr lang="es-ES" dirty="0" err="1" smtClean="0"/>
              <a:t>depressió</a:t>
            </a:r>
            <a:r>
              <a:rPr lang="es-ES" dirty="0"/>
              <a:t/>
            </a:r>
            <a:br>
              <a:rPr lang="es-ES" dirty="0"/>
            </a:br>
            <a:r>
              <a:rPr lang="es-ES" dirty="0" err="1" smtClean="0"/>
              <a:t>als</a:t>
            </a:r>
            <a:r>
              <a:rPr lang="es-ES" dirty="0"/>
              <a:t/>
            </a:r>
            <a:br>
              <a:rPr lang="es-ES" dirty="0"/>
            </a:br>
            <a:r>
              <a:rPr lang="es-ES" dirty="0" err="1" smtClean="0"/>
              <a:t>Estats</a:t>
            </a:r>
            <a:r>
              <a:rPr lang="es-ES" dirty="0" smtClean="0"/>
              <a:t> </a:t>
            </a:r>
            <a:r>
              <a:rPr lang="es-ES" dirty="0" err="1" smtClean="0"/>
              <a:t>Units</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260648"/>
            <a:ext cx="2884511" cy="6125536"/>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22</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888280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Depressió</a:t>
            </a:r>
            <a:r>
              <a:rPr lang="es-ES" dirty="0" smtClean="0"/>
              <a:t> del 1929</a:t>
            </a:r>
            <a:endParaRPr lang="ca-ES"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8307" y="1371684"/>
            <a:ext cx="4263933" cy="4721612"/>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23</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725561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Depressió</a:t>
            </a:r>
            <a:r>
              <a:rPr lang="es-ES" dirty="0"/>
              <a:t> </a:t>
            </a:r>
            <a:r>
              <a:rPr lang="es-ES" dirty="0" err="1" smtClean="0"/>
              <a:t>als</a:t>
            </a:r>
            <a:r>
              <a:rPr lang="es-ES" dirty="0" smtClean="0"/>
              <a:t> </a:t>
            </a:r>
            <a:r>
              <a:rPr lang="es-ES" dirty="0" err="1" smtClean="0"/>
              <a:t>Estats</a:t>
            </a:r>
            <a:r>
              <a:rPr lang="es-ES" dirty="0" smtClean="0"/>
              <a:t> </a:t>
            </a:r>
            <a:r>
              <a:rPr lang="es-ES" dirty="0" err="1" smtClean="0"/>
              <a:t>Units</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024" y="2348880"/>
            <a:ext cx="4044877" cy="2674838"/>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24</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348880"/>
            <a:ext cx="4104456" cy="2161681"/>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674081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Evolució</a:t>
            </a:r>
            <a:r>
              <a:rPr lang="es-ES" dirty="0" smtClean="0"/>
              <a:t> del PIB (1929-1939)</a:t>
            </a:r>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25</a:t>
            </a:fld>
            <a:endParaRPr lang="ca-ES"/>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0989" y="1305448"/>
            <a:ext cx="6911411" cy="4715840"/>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607724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Evolució</a:t>
            </a:r>
            <a:r>
              <a:rPr lang="es-ES" dirty="0" smtClean="0"/>
              <a:t> del PIB (1929-1939)</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550" y="1910556"/>
            <a:ext cx="5676900" cy="3905250"/>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127380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Gran </a:t>
            </a:r>
            <a:r>
              <a:rPr lang="es-ES" dirty="0" err="1" smtClean="0"/>
              <a:t>Depressió</a:t>
            </a:r>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27</a:t>
            </a:fld>
            <a:endParaRPr lang="ca-ES"/>
          </a:p>
        </p:txBody>
      </p:sp>
      <p:pic>
        <p:nvPicPr>
          <p:cNvPr id="6" name="8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340768"/>
            <a:ext cx="6387554" cy="4790666"/>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620335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Gran </a:t>
            </a:r>
            <a:r>
              <a:rPr lang="es-ES" dirty="0" err="1" smtClean="0"/>
              <a:t>Depressió</a:t>
            </a:r>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28</a:t>
            </a:fld>
            <a:endParaRPr lang="ca-ES"/>
          </a:p>
        </p:txBody>
      </p:sp>
      <p:pic>
        <p:nvPicPr>
          <p:cNvPr id="8"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412776"/>
            <a:ext cx="6186150" cy="4794266"/>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583427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29</a:t>
            </a:fld>
            <a:endParaRPr lang="ca-ES"/>
          </a:p>
        </p:txBody>
      </p:sp>
      <p:pic>
        <p:nvPicPr>
          <p:cNvPr id="10" name="9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292384"/>
            <a:ext cx="3810000" cy="3086100"/>
          </a:xfrm>
          <a:prstGeom prst="rect">
            <a:avLst/>
          </a:prstGeom>
        </p:spPr>
      </p:pic>
      <p:pic>
        <p:nvPicPr>
          <p:cNvPr id="13"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7" y="319955"/>
            <a:ext cx="4017936" cy="2843959"/>
          </a:xfrm>
          <a:prstGeom prst="rect">
            <a:avLst/>
          </a:prstGeom>
        </p:spPr>
      </p:pic>
      <p:pic>
        <p:nvPicPr>
          <p:cNvPr id="16" name="1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77" y="3304762"/>
            <a:ext cx="4017936" cy="3073721"/>
          </a:xfrm>
          <a:prstGeom prst="rect">
            <a:avLst/>
          </a:prstGeom>
        </p:spPr>
      </p:pic>
      <p:pic>
        <p:nvPicPr>
          <p:cNvPr id="18" name="17 Marcador de contenido"/>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716016" y="319954"/>
            <a:ext cx="3810000" cy="2853823"/>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432593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El crac de 1929 (1/2)</a:t>
            </a:r>
            <a:endParaRPr lang="ca-ES" dirty="0"/>
          </a:p>
        </p:txBody>
      </p:sp>
      <p:sp>
        <p:nvSpPr>
          <p:cNvPr id="3" name="2 Marcador de contenido"/>
          <p:cNvSpPr>
            <a:spLocks noGrp="1"/>
          </p:cNvSpPr>
          <p:nvPr>
            <p:ph idx="1"/>
          </p:nvPr>
        </p:nvSpPr>
        <p:spPr>
          <a:xfrm>
            <a:off x="457200" y="1412776"/>
            <a:ext cx="8229600" cy="4968552"/>
          </a:xfrm>
        </p:spPr>
        <p:txBody>
          <a:bodyPr>
            <a:normAutofit fontScale="40000" lnSpcReduction="20000"/>
          </a:bodyPr>
          <a:lstStyle/>
          <a:p>
            <a:r>
              <a:rPr lang="ca-ES" b="1" dirty="0"/>
              <a:t>La primera gran crisi del capitalisme va començar amb l'anomenat crac de 1929, sens dubte el fet econòmic més transcendental de la primera meitat del segle XX.</a:t>
            </a:r>
            <a:br>
              <a:rPr lang="ca-ES" b="1" dirty="0"/>
            </a:br>
            <a:r>
              <a:rPr lang="ca-ES" b="1" dirty="0"/>
              <a:t>A partir de llavors, el sistema capitalista va variar completament. El capitalisme liberal, nascut de la Revolució Industrial i basat en els principis del liberalisme econòmic, va ensopegar amb una situació mai vista fins llavors.</a:t>
            </a:r>
            <a:br>
              <a:rPr lang="ca-ES" b="1" dirty="0"/>
            </a:br>
            <a:r>
              <a:rPr lang="ca-ES" b="1" dirty="0"/>
              <a:t>Fins arribar a la depressió originada pel crac de 1929, totes les crisis s'havien solucionat amb les mesures tradicionals. El propi mecanisme de l'economia de mercat, basat en la llei de l'oferta i la demanda, autoregulava els desajusts existents.</a:t>
            </a:r>
            <a:endParaRPr lang="ca-ES" dirty="0"/>
          </a:p>
          <a:p>
            <a:r>
              <a:rPr lang="ca-ES" b="1" dirty="0"/>
              <a:t>La crisi de 1929 va ser especial: les mesures habituals no van funcionar i es va fer necessari trobar altres </a:t>
            </a:r>
            <a:r>
              <a:rPr lang="ca-ES" b="1" dirty="0" err="1"/>
              <a:t>fòrmules</a:t>
            </a:r>
            <a:r>
              <a:rPr lang="ca-ES" b="1" dirty="0"/>
              <a:t>. És a partir d'ara que el paper de l'Estat en l'economia capitalista canviarà radicalment. La passivitat habitual de l'Estat va deixar pas a la decidida intervenció, perquè es va demostrar que només l'Estat podia fer front a la situació creada.</a:t>
            </a:r>
            <a:endParaRPr lang="ca-ES" dirty="0"/>
          </a:p>
          <a:p>
            <a:r>
              <a:rPr lang="ca-ES" b="1" dirty="0"/>
              <a:t>L'economista anglès </a:t>
            </a:r>
            <a:r>
              <a:rPr lang="ca-ES" b="1" dirty="0" err="1"/>
              <a:t>J.M.Keynes</a:t>
            </a:r>
            <a:r>
              <a:rPr lang="ca-ES" b="1" dirty="0"/>
              <a:t> va ser l'autor de la nova doctrina econòmica, que defensava la intervenció de l'Estat. La nova orientació econòmica, aquest capitalisme reformat, és la principal conseqüència del crac de 1929. En la història del capitalisme cal parlar d'un abans i d'un després de la gran depressió dels anys trenta. Acaba la fase del capitalisme liberal, el del "deixar fer, deixar passar", i comença el nou capitalisme d'Estat, en el que aquest té un paper protagonista.</a:t>
            </a:r>
            <a:endParaRPr lang="ca-ES" dirty="0"/>
          </a:p>
          <a:p>
            <a:r>
              <a:rPr lang="ca-ES" b="1" dirty="0"/>
              <a:t>La història del crac del 1929 és complexa.</a:t>
            </a:r>
            <a:br>
              <a:rPr lang="ca-ES" b="1" dirty="0"/>
            </a:br>
            <a:r>
              <a:rPr lang="ca-ES" b="1" dirty="0"/>
              <a:t>Quan acaba la Primera Guerra Mundial, els Estats Units són la nova primera potència econòmica, rellevant en aquest paper hegemònic al Regne Unit, que el </a:t>
            </a:r>
            <a:r>
              <a:rPr lang="ca-ES" b="1" dirty="0" err="1"/>
              <a:t>detentava</a:t>
            </a:r>
            <a:r>
              <a:rPr lang="ca-ES" b="1" dirty="0"/>
              <a:t> des de l'època de la primera Revolució Industrial.</a:t>
            </a:r>
            <a:br>
              <a:rPr lang="ca-ES" b="1" dirty="0"/>
            </a:br>
            <a:r>
              <a:rPr lang="ca-ES" b="1" dirty="0"/>
              <a:t>L'economia nord-americana, des de llavors, va dominar l'economia capitalista internacional. La reconstrucció de l'economia europea, després de la guerra, fou en bona part gràcies als ajuts dels Estats Units.</a:t>
            </a:r>
            <a:br>
              <a:rPr lang="ca-ES" b="1" dirty="0"/>
            </a:br>
            <a:r>
              <a:rPr lang="ca-ES" b="1" dirty="0"/>
              <a:t>Durant els anys 20, la prosperitat dels Estats Units es va estendre també a Europa. Foren els "feliços anys vint", els "anys bojos". Les empreses produïen cada vegada més, les seves accions cotitzaven contínuament a l'alça, la gent invertia en borsa, les empreses i els particulars demanaven crèdits als bancs, tothom comprava i invertia, i molts sense tenir diner, gràcies a les facilitats per a fer-ho (compres a terminis, crèdits bancaris). I en aquest clima d'eufòria, també van canviar les modes... Tot rutllava.  Però, en realitat es tractava d'un globus que podia explotar en qualsevol moment. I es que la prosperitat dels anys vint s'havia erigit sobre unes bases molt febles</a:t>
            </a:r>
            <a:r>
              <a:rPr lang="ca-ES" b="1" dirty="0" smtClean="0"/>
              <a:t>.</a:t>
            </a:r>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dirty="0"/>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514008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ca-ES"/>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30</a:t>
            </a:fld>
            <a:endParaRPr lang="ca-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491327"/>
            <a:ext cx="4352229" cy="5750099"/>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377" y="2478537"/>
            <a:ext cx="3752850" cy="3752850"/>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6802" y="443880"/>
            <a:ext cx="2286000" cy="1905000"/>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644114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Les </a:t>
            </a:r>
            <a:r>
              <a:rPr lang="es-ES" dirty="0" err="1" smtClean="0"/>
              <a:t>dificultats</a:t>
            </a:r>
            <a:r>
              <a:rPr lang="es-ES" dirty="0" smtClean="0"/>
              <a:t> de la </a:t>
            </a:r>
            <a:r>
              <a:rPr lang="es-ES" dirty="0" err="1" smtClean="0"/>
              <a:t>crisi</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979" y="2609528"/>
            <a:ext cx="4926085" cy="3456384"/>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31</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429836"/>
            <a:ext cx="3710635" cy="4653136"/>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580470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FCB1D"/>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err="1" smtClean="0">
                <a:solidFill>
                  <a:schemeClr val="bg2">
                    <a:lumMod val="25000"/>
                  </a:schemeClr>
                </a:solidFill>
              </a:rPr>
              <a:t>Cinquè</a:t>
            </a:r>
            <a:r>
              <a:rPr lang="es-ES" dirty="0" smtClean="0">
                <a:solidFill>
                  <a:schemeClr val="bg2">
                    <a:lumMod val="25000"/>
                  </a:schemeClr>
                </a:solidFill>
              </a:rPr>
              <a:t> </a:t>
            </a:r>
            <a:r>
              <a:rPr lang="es-ES" dirty="0" err="1" smtClean="0">
                <a:solidFill>
                  <a:schemeClr val="bg2">
                    <a:lumMod val="25000"/>
                  </a:schemeClr>
                </a:solidFill>
              </a:rPr>
              <a:t>apartat</a:t>
            </a:r>
            <a:r>
              <a:rPr lang="es-ES" dirty="0" smtClean="0">
                <a:solidFill>
                  <a:schemeClr val="bg2">
                    <a:lumMod val="25000"/>
                  </a:schemeClr>
                </a:solidFill>
              </a:rPr>
              <a:t/>
            </a:r>
            <a:br>
              <a:rPr lang="es-ES" dirty="0" smtClean="0">
                <a:solidFill>
                  <a:schemeClr val="bg2">
                    <a:lumMod val="25000"/>
                  </a:schemeClr>
                </a:solidFill>
              </a:rPr>
            </a:br>
            <a:r>
              <a:rPr lang="es-ES" dirty="0" smtClean="0">
                <a:solidFill>
                  <a:schemeClr val="bg2">
                    <a:lumMod val="25000"/>
                  </a:schemeClr>
                </a:solidFill>
              </a:rPr>
              <a:t/>
            </a:r>
            <a:br>
              <a:rPr lang="es-ES" dirty="0" smtClean="0">
                <a:solidFill>
                  <a:schemeClr val="bg2">
                    <a:lumMod val="25000"/>
                  </a:schemeClr>
                </a:solidFill>
              </a:rPr>
            </a:br>
            <a:r>
              <a:rPr lang="es-ES" b="1" dirty="0" smtClean="0">
                <a:solidFill>
                  <a:schemeClr val="bg2">
                    <a:lumMod val="25000"/>
                  </a:schemeClr>
                </a:solidFill>
              </a:rPr>
              <a:t>LES SOLUCIONS A LA CRISI</a:t>
            </a:r>
            <a:endParaRPr lang="ca-ES" b="1" dirty="0">
              <a:solidFill>
                <a:schemeClr val="bg2">
                  <a:lumMod val="25000"/>
                </a:schemeClr>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32</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895131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b="1" dirty="0" smtClean="0">
                <a:solidFill>
                  <a:schemeClr val="bg2">
                    <a:lumMod val="25000"/>
                  </a:schemeClr>
                </a:solidFill>
              </a:rPr>
              <a:t>EL KEYNESIANISME</a:t>
            </a:r>
            <a:endParaRPr lang="ca-ES" b="1" dirty="0">
              <a:solidFill>
                <a:schemeClr val="bg2">
                  <a:lumMod val="25000"/>
                </a:schemeClr>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33</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574719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keynesianisme</a:t>
            </a:r>
            <a:endParaRPr lang="ca-ES" dirty="0"/>
          </a:p>
        </p:txBody>
      </p:sp>
      <p:pic>
        <p:nvPicPr>
          <p:cNvPr id="7" name="6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864" y="1837034"/>
            <a:ext cx="5256584" cy="3495628"/>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34</a:t>
            </a:fld>
            <a:endParaRPr lang="ca-ES"/>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69" y="2151869"/>
            <a:ext cx="2540000" cy="3048000"/>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736539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a:t>k</a:t>
            </a:r>
            <a:r>
              <a:rPr lang="es-ES" dirty="0" err="1" smtClean="0"/>
              <a:t>eynesianisme</a:t>
            </a:r>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35</a:t>
            </a:fld>
            <a:endParaRPr lang="ca-ES"/>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858165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keynesianisme</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4062" y="2296319"/>
            <a:ext cx="5095875" cy="3133725"/>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4068879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b="1" dirty="0" smtClean="0">
                <a:solidFill>
                  <a:schemeClr val="bg2">
                    <a:lumMod val="25000"/>
                  </a:schemeClr>
                </a:solidFill>
              </a:rPr>
              <a:t>EL “NEW DEAL”</a:t>
            </a:r>
            <a:endParaRPr lang="ca-ES" b="1" dirty="0">
              <a:solidFill>
                <a:schemeClr val="bg2">
                  <a:lumMod val="25000"/>
                </a:schemeClr>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37</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793773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Les </a:t>
            </a:r>
            <a:r>
              <a:rPr lang="es-ES" dirty="0" err="1" smtClean="0"/>
              <a:t>actuacions</a:t>
            </a:r>
            <a:r>
              <a:rPr lang="es-ES" dirty="0" smtClean="0"/>
              <a:t> del New </a:t>
            </a:r>
            <a:r>
              <a:rPr lang="es-ES" dirty="0" err="1" smtClean="0"/>
              <a:t>Deal</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2204864"/>
            <a:ext cx="2664296" cy="3418331"/>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38</a:t>
            </a:fld>
            <a:endParaRPr lang="ca-ES"/>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204864"/>
            <a:ext cx="2794000" cy="3289300"/>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9455595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i="1" dirty="0" smtClean="0"/>
              <a:t>New </a:t>
            </a:r>
            <a:r>
              <a:rPr lang="es-ES" i="1" dirty="0" err="1" smtClean="0"/>
              <a:t>Deal</a:t>
            </a:r>
            <a:endParaRPr lang="ca-ES" i="1"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7600" y="1600200"/>
            <a:ext cx="5888799" cy="4525963"/>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39</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854132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El crac de 1929 (2/2)</a:t>
            </a:r>
            <a:endParaRPr lang="ca-ES" dirty="0"/>
          </a:p>
        </p:txBody>
      </p:sp>
      <p:sp>
        <p:nvSpPr>
          <p:cNvPr id="3" name="2 Marcador de contenido"/>
          <p:cNvSpPr>
            <a:spLocks noGrp="1"/>
          </p:cNvSpPr>
          <p:nvPr>
            <p:ph idx="1"/>
          </p:nvPr>
        </p:nvSpPr>
        <p:spPr>
          <a:xfrm>
            <a:off x="457200" y="1412776"/>
            <a:ext cx="8229600" cy="4968552"/>
          </a:xfrm>
        </p:spPr>
        <p:txBody>
          <a:bodyPr>
            <a:normAutofit fontScale="55000" lnSpcReduction="20000"/>
          </a:bodyPr>
          <a:lstStyle/>
          <a:p>
            <a:r>
              <a:rPr lang="ca-ES" b="1" dirty="0" smtClean="0"/>
              <a:t>El </a:t>
            </a:r>
            <a:r>
              <a:rPr lang="ca-ES" b="1" dirty="0"/>
              <a:t>crac de la borsa de Nova York va fer posar els peus a terra a tothom.</a:t>
            </a:r>
            <a:br>
              <a:rPr lang="ca-ES" b="1" dirty="0"/>
            </a:br>
            <a:r>
              <a:rPr lang="ca-ES" b="1" dirty="0"/>
              <a:t>Les falses expectatives de beneficis, els temors d'una prosperitat fictícia, els primers informes empresarials pessimistes, van fer que els accionistes comencessin a vendre les seves accions, preocupats per les notícies i els rumors que no paraven. El pànic es va apoderar dels inversors en borsa. El dia 24 d'octubre de 1929, el "dijous negre", es van vendre milions i milions d'accions, fent caure en picat el seu valor.</a:t>
            </a:r>
            <a:endParaRPr lang="ca-ES" dirty="0"/>
          </a:p>
          <a:p>
            <a:r>
              <a:rPr lang="ca-ES" b="1" dirty="0"/>
              <a:t>El crac borsari va provocar un terrible efecte dòmino. Primer, la crisi bancària, després la crisi econòmica generalitzada. Una gravíssima crisi que va tenir importants efectes socials (l'atur, especialment) i polítics (per les dificultats de fer front a la crisi econòmica i a les tensions socials derivades).</a:t>
            </a:r>
            <a:endParaRPr lang="ca-ES" dirty="0"/>
          </a:p>
          <a:p>
            <a:r>
              <a:rPr lang="ca-ES" b="1" dirty="0"/>
              <a:t>La gent, que fins llavors confiava cegament en el sistema capitalisme i les magnífiques oportunitats de qualitat de vida que oferia, va patir la més gran de les decepcions. El globus havia explotat. Ja res seria com abans.</a:t>
            </a:r>
            <a:br>
              <a:rPr lang="ca-ES" b="1" dirty="0"/>
            </a:br>
            <a:r>
              <a:rPr lang="ca-ES" b="1" dirty="0"/>
              <a:t>L'Estat, ara més que mai, havia de regular l'economia de mercat, per evitar que es repetís una crisi com aquella. I amb la seva actuació començaven a edificar-se els ciments d'una nova societat, la de l'Estat de benestar</a:t>
            </a:r>
            <a:r>
              <a:rPr lang="ca-ES" b="1" dirty="0" smtClean="0"/>
              <a:t>.</a:t>
            </a:r>
          </a:p>
          <a:p>
            <a:pPr marL="0" indent="0" algn="r">
              <a:buNone/>
            </a:pPr>
            <a:r>
              <a:rPr lang="es-ES" b="1" dirty="0" err="1" smtClean="0">
                <a:hlinkClick r:id="rId2"/>
              </a:rPr>
              <a:t>Introducció</a:t>
            </a:r>
            <a:r>
              <a:rPr lang="es-ES" b="1" dirty="0" smtClean="0">
                <a:hlinkClick r:id="rId2"/>
              </a:rPr>
              <a:t> de </a:t>
            </a:r>
            <a:r>
              <a:rPr lang="es-ES" b="1" dirty="0" err="1" smtClean="0">
                <a:hlinkClick r:id="rId2"/>
              </a:rPr>
              <a:t>Buxaweb</a:t>
            </a:r>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dirty="0"/>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774019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política </a:t>
            </a:r>
            <a:r>
              <a:rPr lang="es-ES" dirty="0" err="1" smtClean="0"/>
              <a:t>d’obres</a:t>
            </a:r>
            <a:r>
              <a:rPr lang="es-ES" dirty="0" smtClean="0"/>
              <a:t> </a:t>
            </a:r>
            <a:r>
              <a:rPr lang="es-ES" dirty="0" err="1" smtClean="0"/>
              <a:t>públiques</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84784"/>
            <a:ext cx="4003280" cy="2947470"/>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40</a:t>
            </a:fld>
            <a:endParaRPr lang="ca-ES"/>
          </a:p>
        </p:txBody>
      </p:sp>
      <p:pic>
        <p:nvPicPr>
          <p:cNvPr id="7" name="5 Marcador de conteni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212976"/>
            <a:ext cx="4104456" cy="3078342"/>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901660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a:t>
            </a:r>
            <a:r>
              <a:rPr lang="es-ES" dirty="0" err="1" smtClean="0"/>
              <a:t>recuperació</a:t>
            </a:r>
            <a:r>
              <a:rPr lang="es-ES" dirty="0" smtClean="0"/>
              <a:t> </a:t>
            </a:r>
            <a:r>
              <a:rPr lang="es-ES" dirty="0" err="1" smtClean="0"/>
              <a:t>econòmica</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850" y="1734344"/>
            <a:ext cx="4686300" cy="4257675"/>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41</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206023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rearmament</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2020" y="1600200"/>
            <a:ext cx="5919959" cy="4525963"/>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42</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808501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S" dirty="0" err="1" smtClean="0"/>
              <a:t>Què</a:t>
            </a:r>
            <a:r>
              <a:rPr lang="es-ES" dirty="0" smtClean="0"/>
              <a:t> cal saber de </a:t>
            </a:r>
            <a:r>
              <a:rPr lang="es-ES" dirty="0" err="1" smtClean="0"/>
              <a:t>l’economia</a:t>
            </a:r>
            <a:r>
              <a:rPr lang="es-ES" dirty="0"/>
              <a:t/>
            </a:r>
            <a:br>
              <a:rPr lang="es-ES" dirty="0"/>
            </a:br>
            <a:r>
              <a:rPr lang="es-ES" dirty="0" err="1" smtClean="0"/>
              <a:t>dels</a:t>
            </a:r>
            <a:r>
              <a:rPr lang="es-ES" dirty="0" smtClean="0"/>
              <a:t> </a:t>
            </a:r>
            <a:r>
              <a:rPr lang="es-ES" dirty="0" err="1" smtClean="0"/>
              <a:t>anys</a:t>
            </a:r>
            <a:r>
              <a:rPr lang="es-ES" dirty="0" smtClean="0"/>
              <a:t> 20? </a:t>
            </a:r>
            <a:endParaRPr lang="ca-ES" dirty="0"/>
          </a:p>
        </p:txBody>
      </p:sp>
      <p:sp>
        <p:nvSpPr>
          <p:cNvPr id="3" name="2 Marcador de contenido"/>
          <p:cNvSpPr>
            <a:spLocks noGrp="1"/>
          </p:cNvSpPr>
          <p:nvPr>
            <p:ph idx="1"/>
          </p:nvPr>
        </p:nvSpPr>
        <p:spPr>
          <a:solidFill>
            <a:schemeClr val="accent4">
              <a:lumMod val="20000"/>
              <a:lumOff val="80000"/>
            </a:schemeClr>
          </a:solidFill>
        </p:spPr>
        <p:txBody>
          <a:bodyPr>
            <a:normAutofit fontScale="70000" lnSpcReduction="20000"/>
          </a:bodyPr>
          <a:lstStyle/>
          <a:p>
            <a:r>
              <a:rPr lang="es-ES" dirty="0" smtClean="0"/>
              <a:t>Enumera </a:t>
            </a:r>
            <a:r>
              <a:rPr lang="es-ES" dirty="0" err="1" smtClean="0"/>
              <a:t>esquemàticament</a:t>
            </a:r>
            <a:r>
              <a:rPr lang="es-ES" dirty="0" smtClean="0"/>
              <a:t> </a:t>
            </a:r>
            <a:r>
              <a:rPr lang="es-ES" dirty="0" err="1" smtClean="0"/>
              <a:t>els</a:t>
            </a:r>
            <a:r>
              <a:rPr lang="es-ES" dirty="0" smtClean="0"/>
              <a:t> </a:t>
            </a:r>
            <a:r>
              <a:rPr lang="es-ES" dirty="0" err="1" smtClean="0"/>
              <a:t>principals</a:t>
            </a:r>
            <a:r>
              <a:rPr lang="es-ES" dirty="0" smtClean="0"/>
              <a:t> </a:t>
            </a:r>
            <a:r>
              <a:rPr lang="es-ES" dirty="0" err="1" smtClean="0"/>
              <a:t>trets</a:t>
            </a:r>
            <a:r>
              <a:rPr lang="es-ES" dirty="0" smtClean="0"/>
              <a:t> que </a:t>
            </a:r>
            <a:r>
              <a:rPr lang="es-ES" dirty="0" err="1" smtClean="0"/>
              <a:t>caracteritzen</a:t>
            </a:r>
            <a:r>
              <a:rPr lang="es-ES" dirty="0" smtClean="0"/>
              <a:t> una </a:t>
            </a:r>
            <a:r>
              <a:rPr lang="es-ES" dirty="0" err="1" smtClean="0"/>
              <a:t>crisi</a:t>
            </a:r>
            <a:r>
              <a:rPr lang="es-ES" dirty="0" smtClean="0"/>
              <a:t> </a:t>
            </a:r>
            <a:r>
              <a:rPr lang="es-ES" dirty="0" err="1" smtClean="0"/>
              <a:t>econòmica</a:t>
            </a:r>
            <a:r>
              <a:rPr lang="es-ES" dirty="0" smtClean="0"/>
              <a:t>.</a:t>
            </a:r>
          </a:p>
          <a:p>
            <a:r>
              <a:rPr lang="es-ES" dirty="0" err="1" smtClean="0"/>
              <a:t>Defineix</a:t>
            </a:r>
            <a:r>
              <a:rPr lang="es-ES" dirty="0" smtClean="0"/>
              <a:t> </a:t>
            </a:r>
            <a:r>
              <a:rPr lang="es-ES" dirty="0" err="1" smtClean="0"/>
              <a:t>els</a:t>
            </a:r>
            <a:r>
              <a:rPr lang="es-ES" dirty="0" smtClean="0"/>
              <a:t> </a:t>
            </a:r>
            <a:r>
              <a:rPr lang="es-ES" dirty="0" err="1" smtClean="0"/>
              <a:t>conceptes</a:t>
            </a:r>
            <a:r>
              <a:rPr lang="es-ES" dirty="0" smtClean="0"/>
              <a:t> </a:t>
            </a:r>
            <a:r>
              <a:rPr lang="es-ES" i="1" dirty="0" err="1" smtClean="0"/>
              <a:t>expansió</a:t>
            </a:r>
            <a:r>
              <a:rPr lang="es-ES" dirty="0" smtClean="0"/>
              <a:t> i </a:t>
            </a:r>
            <a:r>
              <a:rPr lang="es-ES" i="1" dirty="0" err="1" smtClean="0"/>
              <a:t>depressió</a:t>
            </a:r>
            <a:r>
              <a:rPr lang="es-ES" dirty="0" smtClean="0"/>
              <a:t> </a:t>
            </a:r>
            <a:r>
              <a:rPr lang="es-ES" dirty="0" err="1" smtClean="0"/>
              <a:t>aplicats</a:t>
            </a:r>
            <a:r>
              <a:rPr lang="es-ES" dirty="0" smtClean="0"/>
              <a:t> a </a:t>
            </a:r>
            <a:r>
              <a:rPr lang="es-ES" dirty="0" err="1" smtClean="0"/>
              <a:t>l’economia</a:t>
            </a:r>
            <a:r>
              <a:rPr lang="es-ES" dirty="0" smtClean="0"/>
              <a:t> i posa un </a:t>
            </a:r>
            <a:r>
              <a:rPr lang="es-ES" dirty="0" err="1" smtClean="0"/>
              <a:t>exemple</a:t>
            </a:r>
            <a:r>
              <a:rPr lang="es-ES" dirty="0" smtClean="0"/>
              <a:t> de cada </a:t>
            </a:r>
            <a:r>
              <a:rPr lang="es-ES" dirty="0" err="1" smtClean="0"/>
              <a:t>situació</a:t>
            </a:r>
            <a:r>
              <a:rPr lang="es-ES" dirty="0" smtClean="0"/>
              <a:t>.</a:t>
            </a:r>
          </a:p>
          <a:p>
            <a:r>
              <a:rPr lang="es-ES" dirty="0" err="1" smtClean="0"/>
              <a:t>Què</a:t>
            </a:r>
            <a:r>
              <a:rPr lang="es-ES" dirty="0" smtClean="0"/>
              <a:t> </a:t>
            </a:r>
            <a:r>
              <a:rPr lang="es-ES" dirty="0" err="1" smtClean="0"/>
              <a:t>caracteritzà</a:t>
            </a:r>
            <a:r>
              <a:rPr lang="es-ES" dirty="0" smtClean="0"/>
              <a:t>, des del </a:t>
            </a:r>
            <a:r>
              <a:rPr lang="es-ES" dirty="0" err="1" smtClean="0"/>
              <a:t>punt</a:t>
            </a:r>
            <a:r>
              <a:rPr lang="es-ES" dirty="0" smtClean="0"/>
              <a:t> de vista </a:t>
            </a:r>
            <a:r>
              <a:rPr lang="es-ES" dirty="0" err="1" smtClean="0"/>
              <a:t>econòmic</a:t>
            </a:r>
            <a:r>
              <a:rPr lang="es-ES" dirty="0" smtClean="0"/>
              <a:t>, la </a:t>
            </a:r>
            <a:r>
              <a:rPr lang="es-ES" dirty="0" err="1" smtClean="0"/>
              <a:t>dècada</a:t>
            </a:r>
            <a:r>
              <a:rPr lang="es-ES" dirty="0" smtClean="0"/>
              <a:t> de 1920?</a:t>
            </a:r>
          </a:p>
          <a:p>
            <a:r>
              <a:rPr lang="es-ES" dirty="0" smtClean="0"/>
              <a:t>Per </a:t>
            </a:r>
            <a:r>
              <a:rPr lang="es-ES" dirty="0" err="1" smtClean="0"/>
              <a:t>què</a:t>
            </a:r>
            <a:r>
              <a:rPr lang="es-ES" dirty="0" smtClean="0"/>
              <a:t> </a:t>
            </a:r>
            <a:r>
              <a:rPr lang="es-ES" dirty="0" err="1" smtClean="0"/>
              <a:t>s’utilitza</a:t>
            </a:r>
            <a:r>
              <a:rPr lang="es-ES" dirty="0" smtClean="0"/>
              <a:t> el </a:t>
            </a:r>
            <a:r>
              <a:rPr lang="es-ES" dirty="0" err="1" smtClean="0"/>
              <a:t>terme</a:t>
            </a:r>
            <a:r>
              <a:rPr lang="es-ES" dirty="0" smtClean="0"/>
              <a:t> </a:t>
            </a:r>
            <a:r>
              <a:rPr lang="es-ES" i="1" dirty="0" err="1" smtClean="0"/>
              <a:t>prosperity</a:t>
            </a:r>
            <a:r>
              <a:rPr lang="es-ES" dirty="0" smtClean="0"/>
              <a:t> per referir-se a </a:t>
            </a:r>
            <a:r>
              <a:rPr lang="es-ES" dirty="0" err="1" smtClean="0"/>
              <a:t>aquest</a:t>
            </a:r>
            <a:r>
              <a:rPr lang="es-ES" dirty="0" smtClean="0"/>
              <a:t> </a:t>
            </a:r>
            <a:r>
              <a:rPr lang="es-ES" dirty="0" err="1" smtClean="0"/>
              <a:t>període</a:t>
            </a:r>
            <a:r>
              <a:rPr lang="es-ES" dirty="0" smtClean="0"/>
              <a:t>?</a:t>
            </a:r>
          </a:p>
          <a:p>
            <a:r>
              <a:rPr lang="es-ES" dirty="0" err="1" smtClean="0"/>
              <a:t>Esmenta</a:t>
            </a:r>
            <a:r>
              <a:rPr lang="es-ES" dirty="0" smtClean="0"/>
              <a:t> les causes que expliquen </a:t>
            </a:r>
            <a:r>
              <a:rPr lang="es-ES" dirty="0" err="1" smtClean="0"/>
              <a:t>l’expansió</a:t>
            </a:r>
            <a:r>
              <a:rPr lang="es-ES" dirty="0" smtClean="0"/>
              <a:t> </a:t>
            </a:r>
            <a:r>
              <a:rPr lang="es-ES" dirty="0" err="1" smtClean="0"/>
              <a:t>econòmica</a:t>
            </a:r>
            <a:r>
              <a:rPr lang="es-ES" dirty="0" smtClean="0"/>
              <a:t> </a:t>
            </a:r>
            <a:r>
              <a:rPr lang="es-ES" dirty="0" err="1" smtClean="0"/>
              <a:t>d’aquest</a:t>
            </a:r>
            <a:r>
              <a:rPr lang="es-ES" dirty="0" smtClean="0"/>
              <a:t> </a:t>
            </a:r>
            <a:r>
              <a:rPr lang="es-ES" dirty="0" err="1" smtClean="0"/>
              <a:t>període</a:t>
            </a:r>
            <a:r>
              <a:rPr lang="es-ES" dirty="0" smtClean="0"/>
              <a:t>.</a:t>
            </a:r>
          </a:p>
          <a:p>
            <a:r>
              <a:rPr lang="es-ES" dirty="0" smtClean="0"/>
              <a:t>Enumera </a:t>
            </a:r>
            <a:r>
              <a:rPr lang="es-ES" dirty="0" err="1" smtClean="0"/>
              <a:t>els</a:t>
            </a:r>
            <a:r>
              <a:rPr lang="es-ES" dirty="0" smtClean="0"/>
              <a:t> </a:t>
            </a:r>
            <a:r>
              <a:rPr lang="es-ES" dirty="0" err="1" smtClean="0"/>
              <a:t>principals</a:t>
            </a:r>
            <a:r>
              <a:rPr lang="es-ES" dirty="0" smtClean="0"/>
              <a:t> </a:t>
            </a:r>
            <a:r>
              <a:rPr lang="es-ES" dirty="0" err="1" smtClean="0"/>
              <a:t>desequilibris</a:t>
            </a:r>
            <a:r>
              <a:rPr lang="es-ES" dirty="0" smtClean="0"/>
              <a:t> del </a:t>
            </a:r>
            <a:r>
              <a:rPr lang="es-ES" dirty="0" err="1" smtClean="0"/>
              <a:t>creixement</a:t>
            </a:r>
            <a:r>
              <a:rPr lang="es-ES" dirty="0" smtClean="0"/>
              <a:t> </a:t>
            </a:r>
            <a:r>
              <a:rPr lang="es-ES" dirty="0" err="1" smtClean="0"/>
              <a:t>econòmic</a:t>
            </a:r>
            <a:r>
              <a:rPr lang="es-ES" dirty="0" smtClean="0"/>
              <a:t> a la </a:t>
            </a:r>
            <a:r>
              <a:rPr lang="es-ES" dirty="0" err="1" smtClean="0"/>
              <a:t>dècada</a:t>
            </a:r>
            <a:r>
              <a:rPr lang="es-ES" dirty="0" smtClean="0"/>
              <a:t> de 1920.</a:t>
            </a:r>
          </a:p>
          <a:p>
            <a:r>
              <a:rPr lang="es-ES" dirty="0" smtClean="0"/>
              <a:t>Per </a:t>
            </a:r>
            <a:r>
              <a:rPr lang="es-ES" dirty="0" err="1" smtClean="0"/>
              <a:t>què</a:t>
            </a:r>
            <a:r>
              <a:rPr lang="es-ES" dirty="0" smtClean="0"/>
              <a:t>, a partir del 1925, el capital es </a:t>
            </a:r>
            <a:r>
              <a:rPr lang="es-ES" dirty="0" err="1" smtClean="0"/>
              <a:t>destinà</a:t>
            </a:r>
            <a:r>
              <a:rPr lang="es-ES" dirty="0" smtClean="0"/>
              <a:t> a la </a:t>
            </a:r>
            <a:r>
              <a:rPr lang="es-ES" dirty="0" err="1" smtClean="0"/>
              <a:t>borsa</a:t>
            </a:r>
            <a:r>
              <a:rPr lang="es-ES" dirty="0" smtClean="0"/>
              <a:t> i no a la </a:t>
            </a:r>
            <a:r>
              <a:rPr lang="es-ES" dirty="0" err="1" smtClean="0"/>
              <a:t>inversió</a:t>
            </a:r>
            <a:r>
              <a:rPr lang="es-ES" dirty="0" smtClean="0"/>
              <a:t>?</a:t>
            </a:r>
          </a:p>
          <a:p>
            <a:endParaRPr lang="es-ES" dirty="0" smtClean="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43</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1552185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S" dirty="0" err="1" smtClean="0"/>
              <a:t>Què</a:t>
            </a:r>
            <a:r>
              <a:rPr lang="es-ES" dirty="0" smtClean="0"/>
              <a:t> cal saber del crac de 1929 i </a:t>
            </a:r>
            <a:br>
              <a:rPr lang="es-ES" dirty="0" smtClean="0"/>
            </a:br>
            <a:r>
              <a:rPr lang="es-ES" dirty="0" smtClean="0"/>
              <a:t>la </a:t>
            </a:r>
            <a:r>
              <a:rPr lang="es-ES" dirty="0" err="1" smtClean="0"/>
              <a:t>depressió</a:t>
            </a:r>
            <a:r>
              <a:rPr lang="es-ES" dirty="0" smtClean="0"/>
              <a:t> </a:t>
            </a:r>
            <a:r>
              <a:rPr lang="es-ES" dirty="0" err="1" smtClean="0"/>
              <a:t>dels</a:t>
            </a:r>
            <a:r>
              <a:rPr lang="es-ES" dirty="0" smtClean="0"/>
              <a:t> </a:t>
            </a:r>
            <a:r>
              <a:rPr lang="es-ES" dirty="0" err="1" smtClean="0"/>
              <a:t>anys</a:t>
            </a:r>
            <a:r>
              <a:rPr lang="es-ES" dirty="0" smtClean="0"/>
              <a:t> 30? </a:t>
            </a:r>
            <a:endParaRPr lang="ca-ES" dirty="0"/>
          </a:p>
        </p:txBody>
      </p:sp>
      <p:sp>
        <p:nvSpPr>
          <p:cNvPr id="3" name="2 Marcador de contenido"/>
          <p:cNvSpPr>
            <a:spLocks noGrp="1"/>
          </p:cNvSpPr>
          <p:nvPr>
            <p:ph idx="1"/>
          </p:nvPr>
        </p:nvSpPr>
        <p:spPr>
          <a:solidFill>
            <a:schemeClr val="accent4">
              <a:lumMod val="20000"/>
              <a:lumOff val="80000"/>
            </a:schemeClr>
          </a:solidFill>
        </p:spPr>
        <p:txBody>
          <a:bodyPr>
            <a:normAutofit fontScale="70000" lnSpcReduction="20000"/>
          </a:bodyPr>
          <a:lstStyle/>
          <a:p>
            <a:r>
              <a:rPr lang="es-ES" dirty="0" smtClean="0"/>
              <a:t>Quina </a:t>
            </a:r>
            <a:r>
              <a:rPr lang="es-ES" dirty="0" err="1" smtClean="0"/>
              <a:t>diferència</a:t>
            </a:r>
            <a:r>
              <a:rPr lang="es-ES" dirty="0" smtClean="0"/>
              <a:t> hi ha entre </a:t>
            </a:r>
            <a:r>
              <a:rPr lang="es-ES" dirty="0" err="1" smtClean="0"/>
              <a:t>els</a:t>
            </a:r>
            <a:r>
              <a:rPr lang="es-ES" dirty="0" smtClean="0"/>
              <a:t> </a:t>
            </a:r>
            <a:r>
              <a:rPr lang="es-ES" dirty="0" err="1" smtClean="0"/>
              <a:t>valors</a:t>
            </a:r>
            <a:r>
              <a:rPr lang="es-ES" dirty="0" smtClean="0"/>
              <a:t> nominal i real </a:t>
            </a:r>
            <a:r>
              <a:rPr lang="es-ES" dirty="0" err="1" smtClean="0"/>
              <a:t>d’una</a:t>
            </a:r>
            <a:r>
              <a:rPr lang="es-ES" dirty="0" smtClean="0"/>
              <a:t> </a:t>
            </a:r>
            <a:r>
              <a:rPr lang="es-ES" dirty="0" err="1" smtClean="0"/>
              <a:t>acció</a:t>
            </a:r>
            <a:r>
              <a:rPr lang="es-ES" dirty="0" smtClean="0"/>
              <a:t>?</a:t>
            </a:r>
          </a:p>
          <a:p>
            <a:r>
              <a:rPr lang="es-ES" dirty="0" err="1" smtClean="0"/>
              <a:t>Esmenta</a:t>
            </a:r>
            <a:r>
              <a:rPr lang="es-ES" dirty="0" smtClean="0"/>
              <a:t> alguna raó de </a:t>
            </a:r>
            <a:r>
              <a:rPr lang="es-ES" dirty="0" err="1" smtClean="0"/>
              <a:t>l’augment</a:t>
            </a:r>
            <a:r>
              <a:rPr lang="es-ES" dirty="0" smtClean="0"/>
              <a:t> o de la </a:t>
            </a:r>
            <a:r>
              <a:rPr lang="es-ES" dirty="0" err="1" smtClean="0"/>
              <a:t>disminució</a:t>
            </a:r>
            <a:r>
              <a:rPr lang="es-ES" dirty="0" smtClean="0"/>
              <a:t> del valor de les </a:t>
            </a:r>
            <a:r>
              <a:rPr lang="es-ES" dirty="0" err="1" smtClean="0"/>
              <a:t>accions</a:t>
            </a:r>
            <a:r>
              <a:rPr lang="es-ES" dirty="0" smtClean="0"/>
              <a:t> a la </a:t>
            </a:r>
            <a:r>
              <a:rPr lang="es-ES" dirty="0" err="1" smtClean="0"/>
              <a:t>borsa</a:t>
            </a:r>
            <a:r>
              <a:rPr lang="es-ES" dirty="0" smtClean="0"/>
              <a:t>.</a:t>
            </a:r>
          </a:p>
          <a:p>
            <a:r>
              <a:rPr lang="es-ES" dirty="0" smtClean="0"/>
              <a:t>Explica en </a:t>
            </a:r>
            <a:r>
              <a:rPr lang="es-ES" dirty="0" err="1" smtClean="0"/>
              <a:t>què</a:t>
            </a:r>
            <a:r>
              <a:rPr lang="es-ES" dirty="0" smtClean="0"/>
              <a:t> va consistir </a:t>
            </a:r>
            <a:r>
              <a:rPr lang="es-ES" dirty="0" err="1" smtClean="0"/>
              <a:t>l’especulació</a:t>
            </a:r>
            <a:r>
              <a:rPr lang="es-ES" dirty="0" smtClean="0"/>
              <a:t> </a:t>
            </a:r>
            <a:r>
              <a:rPr lang="es-ES" dirty="0" err="1" smtClean="0"/>
              <a:t>borsària</a:t>
            </a:r>
            <a:r>
              <a:rPr lang="es-ES" dirty="0" smtClean="0"/>
              <a:t> al </a:t>
            </a:r>
            <a:r>
              <a:rPr lang="es-ES" dirty="0" err="1" smtClean="0"/>
              <a:t>voltant</a:t>
            </a:r>
            <a:r>
              <a:rPr lang="es-ES" dirty="0" smtClean="0"/>
              <a:t> de </a:t>
            </a:r>
            <a:r>
              <a:rPr lang="es-ES" dirty="0" err="1" smtClean="0"/>
              <a:t>l’any</a:t>
            </a:r>
            <a:r>
              <a:rPr lang="es-ES" dirty="0" smtClean="0"/>
              <a:t> 1929.</a:t>
            </a:r>
          </a:p>
          <a:p>
            <a:r>
              <a:rPr lang="es-ES" dirty="0" smtClean="0"/>
              <a:t>Explica el crac </a:t>
            </a:r>
            <a:r>
              <a:rPr lang="es-ES" dirty="0" err="1" smtClean="0"/>
              <a:t>borsari</a:t>
            </a:r>
            <a:r>
              <a:rPr lang="es-ES" dirty="0" smtClean="0"/>
              <a:t> del 1929 i </a:t>
            </a:r>
            <a:r>
              <a:rPr lang="es-ES" dirty="0" err="1" smtClean="0"/>
              <a:t>enumera’n</a:t>
            </a:r>
            <a:r>
              <a:rPr lang="es-ES" dirty="0" smtClean="0"/>
              <a:t> les causes </a:t>
            </a:r>
            <a:r>
              <a:rPr lang="es-ES" dirty="0" err="1" smtClean="0"/>
              <a:t>principals</a:t>
            </a:r>
            <a:r>
              <a:rPr lang="es-ES" dirty="0" smtClean="0"/>
              <a:t>.</a:t>
            </a:r>
          </a:p>
          <a:p>
            <a:r>
              <a:rPr lang="es-ES" dirty="0" smtClean="0"/>
              <a:t>Quina </a:t>
            </a:r>
            <a:r>
              <a:rPr lang="es-ES" dirty="0" err="1" smtClean="0"/>
              <a:t>relació</a:t>
            </a:r>
            <a:r>
              <a:rPr lang="es-ES" dirty="0" smtClean="0"/>
              <a:t> hi va </a:t>
            </a:r>
            <a:r>
              <a:rPr lang="es-ES" dirty="0" err="1" smtClean="0"/>
              <a:t>haver</a:t>
            </a:r>
            <a:r>
              <a:rPr lang="es-ES" dirty="0" smtClean="0"/>
              <a:t> entre el crac </a:t>
            </a:r>
            <a:r>
              <a:rPr lang="es-ES" dirty="0" err="1" smtClean="0"/>
              <a:t>borsari</a:t>
            </a:r>
            <a:r>
              <a:rPr lang="es-ES" dirty="0" smtClean="0"/>
              <a:t> del 1929 i la </a:t>
            </a:r>
            <a:r>
              <a:rPr lang="es-ES" dirty="0" err="1" smtClean="0"/>
              <a:t>crisi</a:t>
            </a:r>
            <a:r>
              <a:rPr lang="es-ES" dirty="0" smtClean="0"/>
              <a:t> </a:t>
            </a:r>
            <a:r>
              <a:rPr lang="es-ES" dirty="0" err="1" smtClean="0"/>
              <a:t>econòmica</a:t>
            </a:r>
            <a:r>
              <a:rPr lang="es-ES" dirty="0" smtClean="0"/>
              <a:t> </a:t>
            </a:r>
            <a:r>
              <a:rPr lang="es-ES" dirty="0" err="1" smtClean="0"/>
              <a:t>subsegüent</a:t>
            </a:r>
            <a:r>
              <a:rPr lang="es-ES" dirty="0" smtClean="0"/>
              <a:t>?</a:t>
            </a:r>
          </a:p>
          <a:p>
            <a:r>
              <a:rPr lang="es-ES" dirty="0" err="1" smtClean="0"/>
              <a:t>Quins</a:t>
            </a:r>
            <a:r>
              <a:rPr lang="es-ES" dirty="0" smtClean="0"/>
              <a:t> </a:t>
            </a:r>
            <a:r>
              <a:rPr lang="es-ES" dirty="0" err="1" smtClean="0"/>
              <a:t>factors</a:t>
            </a:r>
            <a:r>
              <a:rPr lang="es-ES" dirty="0" smtClean="0"/>
              <a:t> van provocar </a:t>
            </a:r>
            <a:r>
              <a:rPr lang="es-ES" dirty="0" err="1" smtClean="0"/>
              <a:t>l’exportació</a:t>
            </a:r>
            <a:r>
              <a:rPr lang="es-ES" dirty="0" smtClean="0"/>
              <a:t> de la </a:t>
            </a:r>
            <a:r>
              <a:rPr lang="es-ES" dirty="0" err="1" smtClean="0"/>
              <a:t>crisi</a:t>
            </a:r>
            <a:r>
              <a:rPr lang="es-ES" dirty="0" smtClean="0"/>
              <a:t> </a:t>
            </a:r>
            <a:r>
              <a:rPr lang="es-ES" dirty="0" err="1" smtClean="0"/>
              <a:t>nord</a:t>
            </a:r>
            <a:r>
              <a:rPr lang="es-ES" dirty="0" smtClean="0"/>
              <a:t>-americana a Europa al </a:t>
            </a:r>
            <a:r>
              <a:rPr lang="es-ES" dirty="0" err="1" smtClean="0"/>
              <a:t>començament</a:t>
            </a:r>
            <a:r>
              <a:rPr lang="es-ES" dirty="0" smtClean="0"/>
              <a:t> de la </a:t>
            </a:r>
            <a:r>
              <a:rPr lang="es-ES" dirty="0" err="1" smtClean="0"/>
              <a:t>dècada</a:t>
            </a:r>
            <a:r>
              <a:rPr lang="es-ES" dirty="0" smtClean="0"/>
              <a:t> de 1930?</a:t>
            </a:r>
          </a:p>
          <a:p>
            <a:r>
              <a:rPr lang="es-ES" dirty="0" smtClean="0"/>
              <a:t>Elabora un esquema </a:t>
            </a:r>
            <a:r>
              <a:rPr lang="es-ES" dirty="0" err="1" smtClean="0"/>
              <a:t>amb</a:t>
            </a:r>
            <a:r>
              <a:rPr lang="es-ES" dirty="0" smtClean="0"/>
              <a:t> les </a:t>
            </a:r>
            <a:r>
              <a:rPr lang="es-ES" dirty="0" err="1" smtClean="0"/>
              <a:t>principals</a:t>
            </a:r>
            <a:r>
              <a:rPr lang="es-ES" dirty="0" smtClean="0"/>
              <a:t> </a:t>
            </a:r>
            <a:r>
              <a:rPr lang="es-ES" dirty="0" err="1" smtClean="0"/>
              <a:t>conseqüències</a:t>
            </a:r>
            <a:r>
              <a:rPr lang="es-ES" dirty="0" smtClean="0"/>
              <a:t> </a:t>
            </a:r>
            <a:r>
              <a:rPr lang="es-ES" dirty="0" err="1" smtClean="0"/>
              <a:t>socials</a:t>
            </a:r>
            <a:r>
              <a:rPr lang="es-ES" dirty="0" smtClean="0"/>
              <a:t> i </a:t>
            </a:r>
            <a:r>
              <a:rPr lang="es-ES" dirty="0" err="1" smtClean="0"/>
              <a:t>psicològiques</a:t>
            </a:r>
            <a:r>
              <a:rPr lang="es-ES" dirty="0" smtClean="0"/>
              <a:t> de la </a:t>
            </a:r>
            <a:r>
              <a:rPr lang="es-ES" dirty="0" err="1" smtClean="0"/>
              <a:t>depressió</a:t>
            </a:r>
            <a:r>
              <a:rPr lang="es-ES" dirty="0" smtClean="0"/>
              <a:t> </a:t>
            </a:r>
            <a:r>
              <a:rPr lang="es-ES" dirty="0" err="1" smtClean="0"/>
              <a:t>econòmica</a:t>
            </a:r>
            <a:r>
              <a:rPr lang="es-ES" dirty="0" smtClean="0"/>
              <a:t>.</a:t>
            </a:r>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44</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521566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S" dirty="0" err="1" smtClean="0"/>
              <a:t>Què</a:t>
            </a:r>
            <a:r>
              <a:rPr lang="es-ES" dirty="0" smtClean="0"/>
              <a:t> cal saber de les</a:t>
            </a:r>
            <a:br>
              <a:rPr lang="es-ES" dirty="0" smtClean="0"/>
            </a:br>
            <a:r>
              <a:rPr lang="es-ES" dirty="0" err="1" smtClean="0"/>
              <a:t>respostes</a:t>
            </a:r>
            <a:r>
              <a:rPr lang="es-ES" dirty="0" smtClean="0"/>
              <a:t> a la </a:t>
            </a:r>
            <a:r>
              <a:rPr lang="es-ES" dirty="0" err="1" smtClean="0"/>
              <a:t>crisi</a:t>
            </a:r>
            <a:r>
              <a:rPr lang="es-ES" dirty="0" smtClean="0"/>
              <a:t>? </a:t>
            </a:r>
            <a:endParaRPr lang="ca-ES" dirty="0"/>
          </a:p>
        </p:txBody>
      </p:sp>
      <p:sp>
        <p:nvSpPr>
          <p:cNvPr id="3" name="2 Marcador de contenido"/>
          <p:cNvSpPr>
            <a:spLocks noGrp="1"/>
          </p:cNvSpPr>
          <p:nvPr>
            <p:ph idx="1"/>
          </p:nvPr>
        </p:nvSpPr>
        <p:spPr>
          <a:solidFill>
            <a:schemeClr val="accent4">
              <a:lumMod val="20000"/>
              <a:lumOff val="80000"/>
            </a:schemeClr>
          </a:solidFill>
        </p:spPr>
        <p:txBody>
          <a:bodyPr>
            <a:normAutofit fontScale="85000" lnSpcReduction="20000"/>
          </a:bodyPr>
          <a:lstStyle/>
          <a:p>
            <a:r>
              <a:rPr lang="es-ES" dirty="0" err="1" smtClean="0"/>
              <a:t>Defineix</a:t>
            </a:r>
            <a:r>
              <a:rPr lang="es-ES" dirty="0" smtClean="0"/>
              <a:t> el </a:t>
            </a:r>
            <a:r>
              <a:rPr lang="es-ES" dirty="0" err="1" smtClean="0"/>
              <a:t>concepte</a:t>
            </a:r>
            <a:r>
              <a:rPr lang="es-ES" dirty="0" smtClean="0"/>
              <a:t> de </a:t>
            </a:r>
            <a:r>
              <a:rPr lang="es-ES" i="1" dirty="0" err="1" smtClean="0"/>
              <a:t>deflació</a:t>
            </a:r>
            <a:r>
              <a:rPr lang="es-ES" dirty="0" smtClean="0"/>
              <a:t>.</a:t>
            </a:r>
          </a:p>
          <a:p>
            <a:r>
              <a:rPr lang="es-ES" dirty="0" smtClean="0"/>
              <a:t>Explica en </a:t>
            </a:r>
            <a:r>
              <a:rPr lang="es-ES" dirty="0" err="1" smtClean="0"/>
              <a:t>què</a:t>
            </a:r>
            <a:r>
              <a:rPr lang="es-ES" dirty="0" smtClean="0"/>
              <a:t> va consistir la </a:t>
            </a:r>
            <a:r>
              <a:rPr lang="es-ES" dirty="0" err="1" smtClean="0"/>
              <a:t>proposta</a:t>
            </a:r>
            <a:r>
              <a:rPr lang="es-ES" dirty="0" smtClean="0"/>
              <a:t> de John M. Keynes per superar la </a:t>
            </a:r>
            <a:r>
              <a:rPr lang="es-ES" dirty="0" err="1" smtClean="0"/>
              <a:t>depressió</a:t>
            </a:r>
            <a:r>
              <a:rPr lang="es-ES" dirty="0" smtClean="0"/>
              <a:t> </a:t>
            </a:r>
            <a:r>
              <a:rPr lang="es-ES" dirty="0" err="1" smtClean="0"/>
              <a:t>econòmica</a:t>
            </a:r>
            <a:r>
              <a:rPr lang="es-ES" dirty="0" smtClean="0"/>
              <a:t> a la </a:t>
            </a:r>
            <a:r>
              <a:rPr lang="es-ES" dirty="0" err="1" smtClean="0"/>
              <a:t>dècada</a:t>
            </a:r>
            <a:r>
              <a:rPr lang="es-ES" dirty="0" smtClean="0"/>
              <a:t> de 1930.</a:t>
            </a:r>
          </a:p>
          <a:p>
            <a:r>
              <a:rPr lang="es-ES" dirty="0" err="1" smtClean="0"/>
              <a:t>Esmenta</a:t>
            </a:r>
            <a:r>
              <a:rPr lang="es-ES" dirty="0" smtClean="0"/>
              <a:t> </a:t>
            </a:r>
            <a:r>
              <a:rPr lang="es-ES" dirty="0" err="1" smtClean="0"/>
              <a:t>algunes</a:t>
            </a:r>
            <a:r>
              <a:rPr lang="es-ES" dirty="0" smtClean="0"/>
              <a:t> de les mesures </a:t>
            </a:r>
            <a:r>
              <a:rPr lang="es-ES" dirty="0" err="1" smtClean="0"/>
              <a:t>proposades</a:t>
            </a:r>
            <a:r>
              <a:rPr lang="es-ES" dirty="0" smtClean="0"/>
              <a:t> </a:t>
            </a:r>
            <a:r>
              <a:rPr lang="es-ES" dirty="0" err="1" smtClean="0"/>
              <a:t>pel</a:t>
            </a:r>
            <a:r>
              <a:rPr lang="es-ES" dirty="0" smtClean="0"/>
              <a:t> </a:t>
            </a:r>
            <a:r>
              <a:rPr lang="es-ES" dirty="0" err="1" smtClean="0"/>
              <a:t>president</a:t>
            </a:r>
            <a:r>
              <a:rPr lang="es-ES" dirty="0" smtClean="0"/>
              <a:t> </a:t>
            </a:r>
            <a:r>
              <a:rPr lang="es-ES" dirty="0" err="1" smtClean="0"/>
              <a:t>nord-americà</a:t>
            </a:r>
            <a:r>
              <a:rPr lang="es-ES" dirty="0" smtClean="0"/>
              <a:t> Franklin D. Roosevelt per intentar aturar la </a:t>
            </a:r>
            <a:r>
              <a:rPr lang="es-ES" dirty="0" err="1" smtClean="0"/>
              <a:t>crisi</a:t>
            </a:r>
            <a:r>
              <a:rPr lang="es-ES" dirty="0" smtClean="0"/>
              <a:t>.</a:t>
            </a:r>
          </a:p>
          <a:p>
            <a:r>
              <a:rPr lang="es-ES" dirty="0" smtClean="0"/>
              <a:t>En </a:t>
            </a:r>
            <a:r>
              <a:rPr lang="es-ES" dirty="0" err="1" smtClean="0"/>
              <a:t>què</a:t>
            </a:r>
            <a:r>
              <a:rPr lang="es-ES" dirty="0" smtClean="0"/>
              <a:t> es basa </a:t>
            </a:r>
            <a:r>
              <a:rPr lang="es-ES" dirty="0" err="1" smtClean="0"/>
              <a:t>l’estat</a:t>
            </a:r>
            <a:r>
              <a:rPr lang="es-ES" dirty="0" smtClean="0"/>
              <a:t> del </a:t>
            </a:r>
            <a:r>
              <a:rPr lang="es-ES" dirty="0" err="1" smtClean="0"/>
              <a:t>benestar</a:t>
            </a:r>
            <a:r>
              <a:rPr lang="es-ES" dirty="0" smtClean="0"/>
              <a:t>? </a:t>
            </a:r>
            <a:r>
              <a:rPr lang="es-ES" dirty="0" err="1" smtClean="0"/>
              <a:t>Quan</a:t>
            </a:r>
            <a:r>
              <a:rPr lang="es-ES" dirty="0" smtClean="0"/>
              <a:t> va </a:t>
            </a:r>
            <a:r>
              <a:rPr lang="es-ES" dirty="0" err="1" smtClean="0"/>
              <a:t>començar</a:t>
            </a:r>
            <a:r>
              <a:rPr lang="es-ES" dirty="0" smtClean="0"/>
              <a:t>?</a:t>
            </a:r>
          </a:p>
          <a:p>
            <a:r>
              <a:rPr lang="es-ES" dirty="0" smtClean="0"/>
              <a:t>En </a:t>
            </a:r>
            <a:r>
              <a:rPr lang="es-ES" dirty="0" err="1" smtClean="0"/>
              <a:t>què</a:t>
            </a:r>
            <a:r>
              <a:rPr lang="es-ES" dirty="0" smtClean="0"/>
              <a:t> </a:t>
            </a:r>
            <a:r>
              <a:rPr lang="es-ES" dirty="0" err="1" smtClean="0"/>
              <a:t>consistia</a:t>
            </a:r>
            <a:r>
              <a:rPr lang="es-ES" dirty="0" smtClean="0"/>
              <a:t> </a:t>
            </a:r>
            <a:r>
              <a:rPr lang="es-ES" dirty="0" err="1" smtClean="0"/>
              <a:t>l’autarquia</a:t>
            </a:r>
            <a:r>
              <a:rPr lang="es-ES" dirty="0" smtClean="0"/>
              <a:t>? </a:t>
            </a:r>
            <a:r>
              <a:rPr lang="es-ES" dirty="0" err="1" smtClean="0"/>
              <a:t>On</a:t>
            </a:r>
            <a:r>
              <a:rPr lang="es-ES" dirty="0" smtClean="0"/>
              <a:t> es va aplicar?</a:t>
            </a:r>
          </a:p>
          <a:p>
            <a:r>
              <a:rPr lang="es-ES" dirty="0" smtClean="0"/>
              <a:t>Per </a:t>
            </a:r>
            <a:r>
              <a:rPr lang="es-ES" dirty="0" err="1" smtClean="0"/>
              <a:t>què</a:t>
            </a:r>
            <a:r>
              <a:rPr lang="es-ES" dirty="0" smtClean="0"/>
              <a:t> el crac del 1929 marca un </a:t>
            </a:r>
            <a:r>
              <a:rPr lang="es-ES" dirty="0" err="1" smtClean="0"/>
              <a:t>abans</a:t>
            </a:r>
            <a:r>
              <a:rPr lang="es-ES" dirty="0" smtClean="0"/>
              <a:t> i un </a:t>
            </a:r>
            <a:r>
              <a:rPr lang="es-ES" dirty="0" err="1" smtClean="0"/>
              <a:t>després</a:t>
            </a:r>
            <a:r>
              <a:rPr lang="es-ES" dirty="0" smtClean="0"/>
              <a:t> en la </a:t>
            </a:r>
            <a:r>
              <a:rPr lang="es-ES" dirty="0" err="1" smtClean="0"/>
              <a:t>història</a:t>
            </a:r>
            <a:r>
              <a:rPr lang="es-ES" dirty="0" smtClean="0"/>
              <a:t> del </a:t>
            </a:r>
            <a:r>
              <a:rPr lang="es-ES" dirty="0" err="1" smtClean="0"/>
              <a:t>capitalisme</a:t>
            </a:r>
            <a:r>
              <a:rPr lang="es-ES" dirty="0" smtClean="0"/>
              <a:t>?</a:t>
            </a:r>
            <a:endParaRPr lang="es-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45</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498589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CB1D"/>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smtClean="0">
                <a:solidFill>
                  <a:schemeClr val="bg2">
                    <a:lumMod val="25000"/>
                  </a:schemeClr>
                </a:solidFill>
              </a:rPr>
              <a:t>Primer </a:t>
            </a:r>
            <a:r>
              <a:rPr lang="es-ES" dirty="0" err="1" smtClean="0">
                <a:solidFill>
                  <a:schemeClr val="bg2">
                    <a:lumMod val="25000"/>
                  </a:schemeClr>
                </a:solidFill>
              </a:rPr>
              <a:t>apartat</a:t>
            </a:r>
            <a:r>
              <a:rPr lang="es-ES" dirty="0" smtClean="0">
                <a:solidFill>
                  <a:schemeClr val="bg2">
                    <a:lumMod val="25000"/>
                  </a:schemeClr>
                </a:solidFill>
              </a:rPr>
              <a:t/>
            </a:r>
            <a:br>
              <a:rPr lang="es-ES" dirty="0" smtClean="0">
                <a:solidFill>
                  <a:schemeClr val="bg2">
                    <a:lumMod val="25000"/>
                  </a:schemeClr>
                </a:solidFill>
              </a:rPr>
            </a:br>
            <a:r>
              <a:rPr lang="es-ES" dirty="0" smtClean="0">
                <a:solidFill>
                  <a:schemeClr val="bg2">
                    <a:lumMod val="25000"/>
                  </a:schemeClr>
                </a:solidFill>
              </a:rPr>
              <a:t/>
            </a:r>
            <a:br>
              <a:rPr lang="es-ES" dirty="0" smtClean="0">
                <a:solidFill>
                  <a:schemeClr val="bg2">
                    <a:lumMod val="25000"/>
                  </a:schemeClr>
                </a:solidFill>
              </a:rPr>
            </a:br>
            <a:r>
              <a:rPr lang="es-ES" b="1" dirty="0" smtClean="0">
                <a:solidFill>
                  <a:schemeClr val="bg2">
                    <a:lumMod val="25000"/>
                  </a:schemeClr>
                </a:solidFill>
              </a:rPr>
              <a:t>EL PERÍODE D’ENTREGUERRES</a:t>
            </a:r>
            <a:endParaRPr lang="ca-ES" b="1" dirty="0">
              <a:solidFill>
                <a:schemeClr val="bg2">
                  <a:lumMod val="25000"/>
                </a:schemeClr>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5</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14672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L’Europa</a:t>
            </a:r>
            <a:r>
              <a:rPr lang="es-ES" dirty="0" smtClean="0"/>
              <a:t> </a:t>
            </a:r>
            <a:r>
              <a:rPr lang="es-ES" dirty="0" err="1" smtClean="0"/>
              <a:t>d’entreguerres</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340769"/>
            <a:ext cx="6751994" cy="5057376"/>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6</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592766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smtClean="0"/>
              <a:t>Els</a:t>
            </a:r>
            <a:r>
              <a:rPr lang="es-ES" dirty="0" smtClean="0"/>
              <a:t> </a:t>
            </a:r>
            <a:r>
              <a:rPr lang="es-ES" dirty="0" err="1" smtClean="0"/>
              <a:t>problemes</a:t>
            </a:r>
            <a:r>
              <a:rPr lang="es-ES" dirty="0" smtClean="0"/>
              <a:t> de la postguerra</a:t>
            </a:r>
            <a:br>
              <a:rPr lang="es-ES" dirty="0" smtClean="0"/>
            </a:br>
            <a:r>
              <a:rPr lang="es-ES" sz="2700" dirty="0" smtClean="0"/>
              <a:t>Una </a:t>
            </a:r>
            <a:r>
              <a:rPr lang="es-ES" sz="2700" dirty="0" err="1" smtClean="0"/>
              <a:t>manifestació</a:t>
            </a:r>
            <a:r>
              <a:rPr lang="es-ES" sz="2700" dirty="0" smtClean="0"/>
              <a:t> contra el </a:t>
            </a:r>
            <a:r>
              <a:rPr lang="es-ES" sz="2700" dirty="0" err="1" smtClean="0"/>
              <a:t>Tractat</a:t>
            </a:r>
            <a:r>
              <a:rPr lang="es-ES" sz="2700" dirty="0" smtClean="0"/>
              <a:t> de Versalles</a:t>
            </a:r>
            <a:endParaRPr lang="ca-ES" sz="2700"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00" y="1704181"/>
            <a:ext cx="6629400" cy="4318000"/>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7</a:t>
            </a:fld>
            <a:endParaRPr lang="ca-ES"/>
          </a:p>
        </p:txBody>
      </p:sp>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859890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Els</a:t>
            </a:r>
            <a:r>
              <a:rPr lang="es-ES" dirty="0" smtClean="0"/>
              <a:t> </a:t>
            </a:r>
            <a:r>
              <a:rPr lang="es-ES" dirty="0" err="1" smtClean="0"/>
              <a:t>problemes</a:t>
            </a:r>
            <a:r>
              <a:rPr lang="es-ES" dirty="0" smtClean="0"/>
              <a:t> </a:t>
            </a:r>
            <a:r>
              <a:rPr lang="es-ES" dirty="0" err="1" smtClean="0"/>
              <a:t>d’entreguerres</a:t>
            </a:r>
            <a:endParaRPr lang="ca-ES"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705548"/>
            <a:ext cx="4552950" cy="3000375"/>
          </a:xfrm>
        </p:spPr>
      </p:pic>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8</a:t>
            </a:fld>
            <a:endParaRPr lang="ca-ES"/>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2780928"/>
            <a:ext cx="2952328" cy="3456098"/>
          </a:xfrm>
          <a:prstGeom prst="rect">
            <a:avLst/>
          </a:prstGeom>
        </p:spPr>
      </p:pic>
      <p:sp>
        <p:nvSpPr>
          <p:cNvPr id="3" name="2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3951866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CB1D"/>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980728"/>
            <a:ext cx="7772400" cy="3600400"/>
          </a:xfrm>
        </p:spPr>
        <p:txBody>
          <a:bodyPr>
            <a:normAutofit/>
          </a:bodyPr>
          <a:lstStyle/>
          <a:p>
            <a:r>
              <a:rPr lang="es-ES" dirty="0" err="1" smtClean="0">
                <a:solidFill>
                  <a:schemeClr val="bg2">
                    <a:lumMod val="25000"/>
                  </a:schemeClr>
                </a:solidFill>
              </a:rPr>
              <a:t>Segon</a:t>
            </a:r>
            <a:r>
              <a:rPr lang="es-ES" dirty="0" smtClean="0">
                <a:solidFill>
                  <a:schemeClr val="bg2">
                    <a:lumMod val="25000"/>
                  </a:schemeClr>
                </a:solidFill>
              </a:rPr>
              <a:t> </a:t>
            </a:r>
            <a:r>
              <a:rPr lang="es-ES" dirty="0" err="1" smtClean="0">
                <a:solidFill>
                  <a:schemeClr val="bg2">
                    <a:lumMod val="25000"/>
                  </a:schemeClr>
                </a:solidFill>
              </a:rPr>
              <a:t>apartat</a:t>
            </a:r>
            <a:r>
              <a:rPr lang="es-ES" dirty="0" smtClean="0">
                <a:solidFill>
                  <a:schemeClr val="bg2">
                    <a:lumMod val="25000"/>
                  </a:schemeClr>
                </a:solidFill>
              </a:rPr>
              <a:t/>
            </a:r>
            <a:br>
              <a:rPr lang="es-ES" dirty="0" smtClean="0">
                <a:solidFill>
                  <a:schemeClr val="bg2">
                    <a:lumMod val="25000"/>
                  </a:schemeClr>
                </a:solidFill>
              </a:rPr>
            </a:br>
            <a:r>
              <a:rPr lang="es-ES" dirty="0" smtClean="0">
                <a:solidFill>
                  <a:schemeClr val="bg2">
                    <a:lumMod val="25000"/>
                  </a:schemeClr>
                </a:solidFill>
              </a:rPr>
              <a:t/>
            </a:r>
            <a:br>
              <a:rPr lang="es-ES" dirty="0" smtClean="0">
                <a:solidFill>
                  <a:schemeClr val="bg2">
                    <a:lumMod val="25000"/>
                  </a:schemeClr>
                </a:solidFill>
              </a:rPr>
            </a:br>
            <a:r>
              <a:rPr lang="es-ES" b="1" dirty="0" smtClean="0">
                <a:solidFill>
                  <a:schemeClr val="bg2">
                    <a:lumMod val="25000"/>
                  </a:schemeClr>
                </a:solidFill>
              </a:rPr>
              <a:t>LA PROSPERITAT DELS ANYS 20</a:t>
            </a:r>
            <a:endParaRPr lang="ca-ES" b="1" dirty="0">
              <a:solidFill>
                <a:schemeClr val="bg2">
                  <a:lumMod val="25000"/>
                </a:schemeClr>
              </a:solidFill>
            </a:endParaRPr>
          </a:p>
        </p:txBody>
      </p:sp>
      <p:sp>
        <p:nvSpPr>
          <p:cNvPr id="3" name="2 Subtítulo"/>
          <p:cNvSpPr>
            <a:spLocks noGrp="1"/>
          </p:cNvSpPr>
          <p:nvPr>
            <p:ph type="subTitle" idx="1"/>
          </p:nvPr>
        </p:nvSpPr>
        <p:spPr>
          <a:xfrm>
            <a:off x="1371600" y="5445224"/>
            <a:ext cx="6400800" cy="193576"/>
          </a:xfrm>
        </p:spPr>
        <p:txBody>
          <a:bodyPr>
            <a:normAutofit fontScale="25000" lnSpcReduction="20000"/>
          </a:bodyPr>
          <a:lstStyle/>
          <a:p>
            <a:endParaRPr lang="ca-ES" dirty="0"/>
          </a:p>
        </p:txBody>
      </p:sp>
      <p:sp>
        <p:nvSpPr>
          <p:cNvPr id="4" name="3 Marcador de pie de página"/>
          <p:cNvSpPr>
            <a:spLocks noGrp="1"/>
          </p:cNvSpPr>
          <p:nvPr>
            <p:ph type="ftr" sz="quarter" idx="11"/>
          </p:nvPr>
        </p:nvSpPr>
        <p:spPr/>
        <p:txBody>
          <a:bodyPr/>
          <a:lstStyle/>
          <a:p>
            <a:r>
              <a:rPr lang="it-IT" smtClean="0"/>
              <a:t>L'ECONOMIA D'ENTREGUERRES</a:t>
            </a:r>
            <a:endParaRPr lang="ca-ES"/>
          </a:p>
        </p:txBody>
      </p:sp>
      <p:sp>
        <p:nvSpPr>
          <p:cNvPr id="5" name="4 Marcador de número de diapositiva"/>
          <p:cNvSpPr>
            <a:spLocks noGrp="1"/>
          </p:cNvSpPr>
          <p:nvPr>
            <p:ph type="sldNum" sz="quarter" idx="12"/>
          </p:nvPr>
        </p:nvSpPr>
        <p:spPr/>
        <p:txBody>
          <a:bodyPr/>
          <a:lstStyle/>
          <a:p>
            <a:fld id="{F1920503-B188-419A-B0A9-C823803BFE55}" type="slidenum">
              <a:rPr lang="ca-ES" smtClean="0"/>
              <a:t>9</a:t>
            </a:fld>
            <a:endParaRPr lang="ca-ES"/>
          </a:p>
        </p:txBody>
      </p:sp>
      <p:sp>
        <p:nvSpPr>
          <p:cNvPr id="6" name="5 Marcador de fecha"/>
          <p:cNvSpPr>
            <a:spLocks noGrp="1"/>
          </p:cNvSpPr>
          <p:nvPr>
            <p:ph type="dt" sz="half" idx="10"/>
          </p:nvPr>
        </p:nvSpPr>
        <p:spPr/>
        <p:txBody>
          <a:bodyPr/>
          <a:lstStyle/>
          <a:p>
            <a:r>
              <a:rPr lang="ca-ES" smtClean="0"/>
              <a:t>BUXAWEB</a:t>
            </a:r>
            <a:endParaRPr lang="ca-ES"/>
          </a:p>
        </p:txBody>
      </p:sp>
    </p:spTree>
    <p:extLst>
      <p:ext uri="{BB962C8B-B14F-4D97-AF65-F5344CB8AC3E}">
        <p14:creationId xmlns:p14="http://schemas.microsoft.com/office/powerpoint/2010/main" val="2934894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1764</TotalTime>
  <Words>700</Words>
  <Application>Microsoft Office PowerPoint</Application>
  <PresentationFormat>Presentación en pantalla (4:3)</PresentationFormat>
  <Paragraphs>208</Paragraphs>
  <Slides>45</Slides>
  <Notes>1</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L’ECONOMIA D’ENTREGUERRES (1919-1939)</vt:lpstr>
      <vt:lpstr>Eix cronològic 1919-1945</vt:lpstr>
      <vt:lpstr>El crac de 1929 (1/2)</vt:lpstr>
      <vt:lpstr>El crac de 1929 (2/2)</vt:lpstr>
      <vt:lpstr>Primer apartat  EL PERÍODE D’ENTREGUERRES</vt:lpstr>
      <vt:lpstr>L’Europa d’entreguerres</vt:lpstr>
      <vt:lpstr>Els problemes de la postguerra Una manifestació contra el Tractat de Versalles</vt:lpstr>
      <vt:lpstr>Els problemes d’entreguerres</vt:lpstr>
      <vt:lpstr>Segon apartat  LA PROSPERITAT DELS ANYS 20</vt:lpstr>
      <vt:lpstr>Els feliços anys 20</vt:lpstr>
      <vt:lpstr>La producció industrial mundial</vt:lpstr>
      <vt:lpstr>La producció industrial el 1929</vt:lpstr>
      <vt:lpstr>L’especulació borsària</vt:lpstr>
      <vt:lpstr>Tercer apartat  EL CRAC DE 1929</vt:lpstr>
      <vt:lpstr>La borsa de Nova York a Wall Street</vt:lpstr>
      <vt:lpstr>El crac de 1929</vt:lpstr>
      <vt:lpstr>La notícia del crac</vt:lpstr>
      <vt:lpstr>Evolució de la borsa de Nova York</vt:lpstr>
      <vt:lpstr>Evolució de la borsa de Nova York</vt:lpstr>
      <vt:lpstr>Quart apartat  LA DEPRESSIÓ DELS ANYS 30</vt:lpstr>
      <vt:lpstr>L’extensió de la crisi</vt:lpstr>
      <vt:lpstr>De la prosperitat a la  depressió als Estats Units</vt:lpstr>
      <vt:lpstr>La Depressió del 1929</vt:lpstr>
      <vt:lpstr>La Depressió als Estats Units</vt:lpstr>
      <vt:lpstr>Evolució del PIB (1929-1939)</vt:lpstr>
      <vt:lpstr>Evolució del PIB (1929-1939)</vt:lpstr>
      <vt:lpstr>La Gran Depressió</vt:lpstr>
      <vt:lpstr>La Gran Depressió</vt:lpstr>
      <vt:lpstr>Presentación de PowerPoint</vt:lpstr>
      <vt:lpstr>Presentación de PowerPoint</vt:lpstr>
      <vt:lpstr>Les dificultats de la crisi</vt:lpstr>
      <vt:lpstr>Cinquè apartat  LES SOLUCIONS A LA CRISI</vt:lpstr>
      <vt:lpstr>EL KEYNESIANISME</vt:lpstr>
      <vt:lpstr>El keynesianisme</vt:lpstr>
      <vt:lpstr>El keynesianisme</vt:lpstr>
      <vt:lpstr>El keynesianisme</vt:lpstr>
      <vt:lpstr>EL “NEW DEAL”</vt:lpstr>
      <vt:lpstr>Les actuacions del New Deal</vt:lpstr>
      <vt:lpstr>El New Deal</vt:lpstr>
      <vt:lpstr>La política d’obres públiques</vt:lpstr>
      <vt:lpstr>La recuperació econòmica</vt:lpstr>
      <vt:lpstr>El rearmament</vt:lpstr>
      <vt:lpstr>Què cal saber de l’economia dels anys 20? </vt:lpstr>
      <vt:lpstr>Què cal saber del crac de 1929 i  la depressió dels anys 30? </vt:lpstr>
      <vt:lpstr>Què cal saber de les respostes a la crisi?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buxadera</dc:creator>
  <cp:lastModifiedBy>buxadera</cp:lastModifiedBy>
  <cp:revision>237</cp:revision>
  <dcterms:created xsi:type="dcterms:W3CDTF">2014-01-14T18:35:46Z</dcterms:created>
  <dcterms:modified xsi:type="dcterms:W3CDTF">2015-10-05T13:05:54Z</dcterms:modified>
</cp:coreProperties>
</file>